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Default Extension="jpg" ContentType="image/jpeg"/>
  <Override PartName="/ppt/theme/theme1.xml" ContentType="application/vnd.openxmlformats-officedocument.theme+xml"/>
  <Override PartName="/ppt/theme/theme2.xml" ContentType="application/vnd.openxmlformats-officedocument.them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docProps/core.xml" ContentType="application/vnd.openxmlformats-package.core-properties+xml"/>
  <Override PartName="/ppt/presentation.xml" ContentType="application/vnd.openxmlformats-officedocument.presentationml.presentation.main+xml"/>
  <Override PartName="/ppt/metadata" ContentType="application/binary"/>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custom-properties" Target="docProps/custom.xml"/><Relationship Id="rId2" Type="http://schemas.openxmlformats.org/officeDocument/2006/relationships/officeDocument" Target="ppt/presentation.xml"/><Relationship Id="rId1"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http://customooxmlschemas.google.com/">
      <go:slidesCustomData xmlns:go="http://customooxmlschemas.google.com/" r:id="rId43" roundtripDataSignature="AMtx7miuFT2UJ1y+c5iCsKJtQyzOgSUZH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3" Type="http://schemas.openxmlformats.org/officeDocument/2006/relationships/slide" Target="slides/slide8.xml"/><Relationship Id="rId39" Type="http://schemas.openxmlformats.org/officeDocument/2006/relationships/slide" Target="slides/slide34.xml"/><Relationship Id="rId18" Type="http://schemas.openxmlformats.org/officeDocument/2006/relationships/slide" Target="slides/slide13.xml"/><Relationship Id="rId42" Type="http://schemas.openxmlformats.org/officeDocument/2006/relationships/slide" Target="slides/slide37.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viewProps" Target="viewProps.xml"/><Relationship Id="rId29" Type="http://schemas.openxmlformats.org/officeDocument/2006/relationships/slide" Target="slides/slide24.xml"/><Relationship Id="rId16" Type="http://schemas.openxmlformats.org/officeDocument/2006/relationships/slide" Target="slides/slide11.xml"/><Relationship Id="rId40" Type="http://schemas.openxmlformats.org/officeDocument/2006/relationships/slide" Target="slides/slide35.xml"/><Relationship Id="rId24" Type="http://schemas.openxmlformats.org/officeDocument/2006/relationships/slide" Target="slides/slide19.xml"/><Relationship Id="rId1" Type="http://schemas.openxmlformats.org/officeDocument/2006/relationships/theme" Target="theme/theme2.xml"/><Relationship Id="rId6" Type="http://schemas.openxmlformats.org/officeDocument/2006/relationships/slide" Target="slides/slide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45" Type="http://schemas.openxmlformats.org/officeDocument/2006/relationships/customXml" Target="../customXml/item2.xml"/><Relationship Id="rId23" Type="http://schemas.openxmlformats.org/officeDocument/2006/relationships/slide" Target="slides/slide18.xml"/><Relationship Id="rId28" Type="http://schemas.openxmlformats.org/officeDocument/2006/relationships/slide" Target="slides/slide23.xml"/><Relationship Id="rId5" Type="http://schemas.openxmlformats.org/officeDocument/2006/relationships/notesMaster" Target="notesMasters/notesMaster1.xml"/><Relationship Id="rId15" Type="http://schemas.openxmlformats.org/officeDocument/2006/relationships/slide" Target="slides/slide10.xml"/><Relationship Id="rId36" Type="http://schemas.openxmlformats.org/officeDocument/2006/relationships/slide" Target="slides/slide31.xml"/><Relationship Id="rId31" Type="http://schemas.openxmlformats.org/officeDocument/2006/relationships/slide" Target="slides/slide26.xml"/><Relationship Id="rId10" Type="http://schemas.openxmlformats.org/officeDocument/2006/relationships/slide" Target="slides/slide5.xml"/><Relationship Id="rId19" Type="http://schemas.openxmlformats.org/officeDocument/2006/relationships/slide" Target="slides/slide14.xml"/><Relationship Id="rId44" Type="http://schemas.openxmlformats.org/officeDocument/2006/relationships/customXml" Target="../customXml/item1.xml"/><Relationship Id="rId22" Type="http://schemas.openxmlformats.org/officeDocument/2006/relationships/slide" Target="slides/slide17.xml"/><Relationship Id="rId43" Type="http://customschemas.google.com/relationships/presentationmetadata" Target="metadata"/><Relationship Id="rId4" Type="http://schemas.openxmlformats.org/officeDocument/2006/relationships/slideMaster" Target="slideMasters/slideMaster1.xml"/><Relationship Id="rId9" Type="http://schemas.openxmlformats.org/officeDocument/2006/relationships/slide" Target="slides/slide4.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14" Type="http://schemas.openxmlformats.org/officeDocument/2006/relationships/slide" Target="slides/slide9.xml"/><Relationship Id="rId8" Type="http://schemas.openxmlformats.org/officeDocument/2006/relationships/slide" Target="slides/slide3.xml"/><Relationship Id="rId3" Type="http://schemas.openxmlformats.org/officeDocument/2006/relationships/presProps" Target="presProps.xml"/><Relationship Id="rId25" Type="http://schemas.openxmlformats.org/officeDocument/2006/relationships/slide" Target="slides/slide20.xml"/><Relationship Id="rId33" Type="http://schemas.openxmlformats.org/officeDocument/2006/relationships/slide" Target="slides/slide28.xml"/><Relationship Id="rId12" Type="http://schemas.openxmlformats.org/officeDocument/2006/relationships/slide" Target="slides/slide7.xml"/><Relationship Id="rId17" Type="http://schemas.openxmlformats.org/officeDocument/2006/relationships/slide" Target="slides/slide12.xml"/><Relationship Id="rId38" Type="http://schemas.openxmlformats.org/officeDocument/2006/relationships/slide" Target="slides/slide33.xml"/><Relationship Id="rId46" Type="http://schemas.openxmlformats.org/officeDocument/2006/relationships/customXml" Target="../customXml/item3.xml"/><Relationship Id="rId20" Type="http://schemas.openxmlformats.org/officeDocument/2006/relationships/slide" Target="slides/slide15.xml"/><Relationship Id="rId41"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333375" y="3348038"/>
            <a:ext cx="6264275" cy="5545137"/>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00000"/>
              </a:lnSpc>
              <a:spcBef>
                <a:spcPts val="270"/>
              </a:spcBef>
              <a:spcAft>
                <a:spcPts val="0"/>
              </a:spcAft>
              <a:buClr>
                <a:srgbClr val="000000"/>
              </a:buClr>
              <a:buSzPts val="1400"/>
              <a:buFont typeface="Arial"/>
              <a:buNone/>
              <a:defRPr b="0" i="0" sz="900" u="none" cap="none" strike="noStrike">
                <a:solidFill>
                  <a:schemeClr val="dk1"/>
                </a:solidFill>
                <a:latin typeface="Calibri"/>
                <a:ea typeface="Calibri"/>
                <a:cs typeface="Calibri"/>
                <a:sym typeface="Calibri"/>
              </a:defRPr>
            </a:lvl1pPr>
            <a:lvl2pPr indent="-228600" lvl="1" marL="914400" marR="0" rtl="0" algn="l">
              <a:lnSpc>
                <a:spcPct val="100000"/>
              </a:lnSpc>
              <a:spcBef>
                <a:spcPts val="240"/>
              </a:spcBef>
              <a:spcAft>
                <a:spcPts val="0"/>
              </a:spcAft>
              <a:buClr>
                <a:srgbClr val="000000"/>
              </a:buClr>
              <a:buSzPts val="1400"/>
              <a:buFont typeface="Arial"/>
              <a:buNone/>
              <a:defRPr b="0" i="0" sz="8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240"/>
              </a:spcBef>
              <a:spcAft>
                <a:spcPts val="0"/>
              </a:spcAft>
              <a:buClr>
                <a:srgbClr val="000000"/>
              </a:buClr>
              <a:buSzPts val="1400"/>
              <a:buFont typeface="Arial"/>
              <a:buNone/>
              <a:defRPr b="0" i="0" sz="8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240"/>
              </a:spcBef>
              <a:spcAft>
                <a:spcPts val="0"/>
              </a:spcAft>
              <a:buClr>
                <a:srgbClr val="000000"/>
              </a:buClr>
              <a:buSzPts val="1400"/>
              <a:buFont typeface="Arial"/>
              <a:buNone/>
              <a:defRPr b="0" i="0" sz="8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240"/>
              </a:spcBef>
              <a:spcAft>
                <a:spcPts val="0"/>
              </a:spcAft>
              <a:buClr>
                <a:srgbClr val="000000"/>
              </a:buClr>
              <a:buSzPts val="1400"/>
              <a:buFont typeface="Arial"/>
              <a:buNone/>
              <a:defRPr b="0" i="0" sz="8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Clr>
                <a:schemeClr val="dk1"/>
              </a:buClr>
              <a:buSzPts val="1400"/>
              <a:buFont typeface="Calibri"/>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Clr>
                <a:schemeClr val="dk1"/>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Clr>
                <a:schemeClr val="dk1"/>
              </a:buClr>
              <a:buSzPts val="1200"/>
              <a:buFont typeface="Calibri"/>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93" name="Google Shape;93;p1:notes"/>
          <p:cNvSpPr txBox="1"/>
          <p:nvPr>
            <p:ph idx="1" type="body"/>
          </p:nvPr>
        </p:nvSpPr>
        <p:spPr>
          <a:xfrm>
            <a:off x="333375" y="3348038"/>
            <a:ext cx="6264275" cy="554513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94" name="Google Shape;94;p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p9: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 name="Google Shape;179;p9:notes"/>
          <p:cNvSpPr txBox="1"/>
          <p:nvPr>
            <p:ph idx="1" type="body"/>
          </p:nvPr>
        </p:nvSpPr>
        <p:spPr>
          <a:xfrm>
            <a:off x="333375" y="3348038"/>
            <a:ext cx="6264275" cy="554513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Command Prompts</a:t>
            </a:r>
            <a:endParaRPr/>
          </a:p>
          <a:p>
            <a:pPr indent="0" lvl="0" marL="0" rtl="0" algn="l">
              <a:lnSpc>
                <a:spcPct val="100000"/>
              </a:lnSpc>
              <a:spcBef>
                <a:spcPts val="270"/>
              </a:spcBef>
              <a:spcAft>
                <a:spcPts val="0"/>
              </a:spcAft>
              <a:buSzPts val="1400"/>
              <a:buNone/>
            </a:pPr>
            <a:r>
              <a:t/>
            </a:r>
            <a:endParaRPr/>
          </a:p>
          <a:p>
            <a:pPr indent="0" lvl="0" marL="0" rtl="0" algn="l">
              <a:lnSpc>
                <a:spcPct val="100000"/>
              </a:lnSpc>
              <a:spcBef>
                <a:spcPts val="270"/>
              </a:spcBef>
              <a:spcAft>
                <a:spcPts val="0"/>
              </a:spcAft>
              <a:buSzPts val="1400"/>
              <a:buNone/>
            </a:pPr>
            <a:r>
              <a:rPr lang="en-US"/>
              <a:t>When using the CLI, the mode is identified by the command-line prompt that is unique to that mode. The prompt is composed of the words and symbols on the line to the left of the entry area. The word prompt is used because the system is prompting you to make an entry.</a:t>
            </a:r>
            <a:endParaRPr/>
          </a:p>
          <a:p>
            <a:pPr indent="0" lvl="0" marL="0" rtl="0" algn="l">
              <a:lnSpc>
                <a:spcPct val="100000"/>
              </a:lnSpc>
              <a:spcBef>
                <a:spcPts val="270"/>
              </a:spcBef>
              <a:spcAft>
                <a:spcPts val="0"/>
              </a:spcAft>
              <a:buSzPts val="1400"/>
              <a:buNone/>
            </a:pPr>
            <a:r>
              <a:rPr lang="en-US"/>
              <a:t>By default, every prompt begins with the device name. Following the name, the remainder of the prompt indicates the mode. For example, the default prompt for the global configuration mode on a router would be:</a:t>
            </a:r>
            <a:endParaRPr/>
          </a:p>
          <a:p>
            <a:pPr indent="0" lvl="0" marL="0" rtl="0" algn="l">
              <a:lnSpc>
                <a:spcPct val="100000"/>
              </a:lnSpc>
              <a:spcBef>
                <a:spcPts val="270"/>
              </a:spcBef>
              <a:spcAft>
                <a:spcPts val="0"/>
              </a:spcAft>
              <a:buSzPts val="1400"/>
              <a:buNone/>
            </a:pPr>
            <a:r>
              <a:rPr lang="en-US"/>
              <a:t>Router(config)#</a:t>
            </a:r>
            <a:endParaRPr/>
          </a:p>
          <a:p>
            <a:pPr indent="0" lvl="0" marL="0" rtl="0" algn="l">
              <a:lnSpc>
                <a:spcPct val="100000"/>
              </a:lnSpc>
              <a:spcBef>
                <a:spcPts val="270"/>
              </a:spcBef>
              <a:spcAft>
                <a:spcPts val="0"/>
              </a:spcAft>
              <a:buSzPts val="1400"/>
              <a:buNone/>
            </a:pPr>
            <a:r>
              <a:rPr lang="en-US"/>
              <a:t>As commands are used and modes are changed, the prompt changes to reflect the current context, as shown in the figure.</a:t>
            </a:r>
            <a:endParaRPr/>
          </a:p>
        </p:txBody>
      </p:sp>
      <p:sp>
        <p:nvSpPr>
          <p:cNvPr id="180" name="Google Shape;180;p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0: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10:notes"/>
          <p:cNvSpPr txBox="1"/>
          <p:nvPr>
            <p:ph idx="1" type="body"/>
          </p:nvPr>
        </p:nvSpPr>
        <p:spPr>
          <a:xfrm>
            <a:off x="333375" y="3348038"/>
            <a:ext cx="6264275" cy="554513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The enable and disable commands are used to change the CLI between the user EXEC mode and the privileged EXEC mode, respectively. </a:t>
            </a:r>
            <a:endParaRPr/>
          </a:p>
          <a:p>
            <a:pPr indent="0" lvl="0" marL="0" rtl="0" algn="l">
              <a:lnSpc>
                <a:spcPct val="100000"/>
              </a:lnSpc>
              <a:spcBef>
                <a:spcPts val="270"/>
              </a:spcBef>
              <a:spcAft>
                <a:spcPts val="0"/>
              </a:spcAft>
              <a:buSzPts val="1400"/>
              <a:buNone/>
            </a:pPr>
            <a:r>
              <a:rPr lang="en-US"/>
              <a:t>In order to access the privileged EXEC mode, use the enable command. The privileged EXEC mode is sometimes called the enable mode. </a:t>
            </a:r>
            <a:endParaRPr/>
          </a:p>
          <a:p>
            <a:pPr indent="0" lvl="0" marL="0" rtl="0" algn="l">
              <a:lnSpc>
                <a:spcPct val="100000"/>
              </a:lnSpc>
              <a:spcBef>
                <a:spcPts val="270"/>
              </a:spcBef>
              <a:spcAft>
                <a:spcPts val="0"/>
              </a:spcAft>
              <a:buSzPts val="1400"/>
              <a:buNone/>
            </a:pPr>
            <a:r>
              <a:rPr lang="en-US"/>
              <a:t>The syntax for entering the enable command is:</a:t>
            </a:r>
            <a:endParaRPr/>
          </a:p>
          <a:p>
            <a:pPr indent="0" lvl="0" marL="0" rtl="0" algn="l">
              <a:lnSpc>
                <a:spcPct val="100000"/>
              </a:lnSpc>
              <a:spcBef>
                <a:spcPts val="270"/>
              </a:spcBef>
              <a:spcAft>
                <a:spcPts val="0"/>
              </a:spcAft>
              <a:buSzPts val="1400"/>
              <a:buNone/>
            </a:pPr>
            <a:r>
              <a:t/>
            </a:r>
            <a:endParaRPr/>
          </a:p>
          <a:p>
            <a:pPr indent="0" lvl="0" marL="0" rtl="0" algn="l">
              <a:lnSpc>
                <a:spcPct val="100000"/>
              </a:lnSpc>
              <a:spcBef>
                <a:spcPts val="270"/>
              </a:spcBef>
              <a:spcAft>
                <a:spcPts val="0"/>
              </a:spcAft>
              <a:buSzPts val="1400"/>
              <a:buNone/>
            </a:pPr>
            <a:r>
              <a:rPr lang="en-US"/>
              <a:t>Router&gt;enable</a:t>
            </a:r>
            <a:endParaRPr/>
          </a:p>
          <a:p>
            <a:pPr indent="0" lvl="0" marL="0" rtl="0" algn="l">
              <a:lnSpc>
                <a:spcPct val="100000"/>
              </a:lnSpc>
              <a:spcBef>
                <a:spcPts val="270"/>
              </a:spcBef>
              <a:spcAft>
                <a:spcPts val="0"/>
              </a:spcAft>
              <a:buSzPts val="1400"/>
              <a:buNone/>
            </a:pPr>
            <a:r>
              <a:t/>
            </a:r>
            <a:endParaRPr/>
          </a:p>
          <a:p>
            <a:pPr indent="0" lvl="0" marL="0" rtl="0" algn="l">
              <a:lnSpc>
                <a:spcPct val="100000"/>
              </a:lnSpc>
              <a:spcBef>
                <a:spcPts val="270"/>
              </a:spcBef>
              <a:spcAft>
                <a:spcPts val="0"/>
              </a:spcAft>
              <a:buSzPts val="1400"/>
              <a:buNone/>
            </a:pPr>
            <a:r>
              <a:rPr lang="en-US"/>
              <a:t>This command is executed without the need for an argument or keyword. Once &lt;Enter&gt; is pressed, the router prompt changes to:</a:t>
            </a:r>
            <a:endParaRPr/>
          </a:p>
          <a:p>
            <a:pPr indent="0" lvl="0" marL="0" rtl="0" algn="l">
              <a:lnSpc>
                <a:spcPct val="100000"/>
              </a:lnSpc>
              <a:spcBef>
                <a:spcPts val="270"/>
              </a:spcBef>
              <a:spcAft>
                <a:spcPts val="0"/>
              </a:spcAft>
              <a:buSzPts val="1400"/>
              <a:buNone/>
            </a:pPr>
            <a:r>
              <a:t/>
            </a:r>
            <a:endParaRPr/>
          </a:p>
          <a:p>
            <a:pPr indent="0" lvl="0" marL="0" rtl="0" algn="l">
              <a:lnSpc>
                <a:spcPct val="100000"/>
              </a:lnSpc>
              <a:spcBef>
                <a:spcPts val="270"/>
              </a:spcBef>
              <a:spcAft>
                <a:spcPts val="0"/>
              </a:spcAft>
              <a:buSzPts val="1400"/>
              <a:buNone/>
            </a:pPr>
            <a:r>
              <a:rPr lang="en-US"/>
              <a:t>Router#</a:t>
            </a:r>
            <a:endParaRPr/>
          </a:p>
          <a:p>
            <a:pPr indent="0" lvl="0" marL="0" rtl="0" algn="l">
              <a:lnSpc>
                <a:spcPct val="100000"/>
              </a:lnSpc>
              <a:spcBef>
                <a:spcPts val="270"/>
              </a:spcBef>
              <a:spcAft>
                <a:spcPts val="0"/>
              </a:spcAft>
              <a:buSzPts val="1400"/>
              <a:buNone/>
            </a:pPr>
            <a:r>
              <a:t/>
            </a:r>
            <a:endParaRPr/>
          </a:p>
          <a:p>
            <a:pPr indent="0" lvl="0" marL="0" rtl="0" algn="l">
              <a:lnSpc>
                <a:spcPct val="100000"/>
              </a:lnSpc>
              <a:spcBef>
                <a:spcPts val="270"/>
              </a:spcBef>
              <a:spcAft>
                <a:spcPts val="0"/>
              </a:spcAft>
              <a:buSzPts val="1400"/>
              <a:buNone/>
            </a:pPr>
            <a:r>
              <a:rPr lang="en-US"/>
              <a:t>The # at the end of the prompt indicates that the router is now in privileged EXEC mode. </a:t>
            </a:r>
            <a:endParaRPr/>
          </a:p>
          <a:p>
            <a:pPr indent="0" lvl="0" marL="0" rtl="0" algn="l">
              <a:lnSpc>
                <a:spcPct val="100000"/>
              </a:lnSpc>
              <a:spcBef>
                <a:spcPts val="270"/>
              </a:spcBef>
              <a:spcAft>
                <a:spcPts val="0"/>
              </a:spcAft>
              <a:buSzPts val="1400"/>
              <a:buNone/>
            </a:pPr>
            <a:r>
              <a:rPr lang="en-US"/>
              <a:t>If password authentication has been configured for the privileged EXEC mode, the IOS prompts for the password. </a:t>
            </a:r>
            <a:endParaRPr/>
          </a:p>
          <a:p>
            <a:pPr indent="0" lvl="0" marL="0" rtl="0" algn="l">
              <a:lnSpc>
                <a:spcPct val="100000"/>
              </a:lnSpc>
              <a:spcBef>
                <a:spcPts val="270"/>
              </a:spcBef>
              <a:spcAft>
                <a:spcPts val="0"/>
              </a:spcAft>
              <a:buSzPts val="1400"/>
              <a:buNone/>
            </a:pPr>
            <a:r>
              <a:t/>
            </a:r>
            <a:endParaRPr/>
          </a:p>
          <a:p>
            <a:pPr indent="0" lvl="0" marL="0" rtl="0" algn="l">
              <a:lnSpc>
                <a:spcPct val="100000"/>
              </a:lnSpc>
              <a:spcBef>
                <a:spcPts val="270"/>
              </a:spcBef>
              <a:spcAft>
                <a:spcPts val="0"/>
              </a:spcAft>
              <a:buSzPts val="1400"/>
              <a:buNone/>
            </a:pPr>
            <a:r>
              <a:rPr lang="en-US"/>
              <a:t>For example:</a:t>
            </a:r>
            <a:endParaRPr/>
          </a:p>
          <a:p>
            <a:pPr indent="0" lvl="0" marL="0" rtl="0" algn="l">
              <a:lnSpc>
                <a:spcPct val="100000"/>
              </a:lnSpc>
              <a:spcBef>
                <a:spcPts val="270"/>
              </a:spcBef>
              <a:spcAft>
                <a:spcPts val="0"/>
              </a:spcAft>
              <a:buSzPts val="1400"/>
              <a:buNone/>
            </a:pPr>
            <a:r>
              <a:t/>
            </a:r>
            <a:endParaRPr/>
          </a:p>
          <a:p>
            <a:pPr indent="0" lvl="0" marL="0" rtl="0" algn="l">
              <a:lnSpc>
                <a:spcPct val="100000"/>
              </a:lnSpc>
              <a:spcBef>
                <a:spcPts val="270"/>
              </a:spcBef>
              <a:spcAft>
                <a:spcPts val="0"/>
              </a:spcAft>
              <a:buSzPts val="1400"/>
              <a:buNone/>
            </a:pPr>
            <a:r>
              <a:rPr lang="en-US"/>
              <a:t>Router&gt;enable</a:t>
            </a:r>
            <a:endParaRPr/>
          </a:p>
          <a:p>
            <a:pPr indent="0" lvl="0" marL="0" rtl="0" algn="l">
              <a:lnSpc>
                <a:spcPct val="100000"/>
              </a:lnSpc>
              <a:spcBef>
                <a:spcPts val="270"/>
              </a:spcBef>
              <a:spcAft>
                <a:spcPts val="0"/>
              </a:spcAft>
              <a:buSzPts val="1400"/>
              <a:buNone/>
            </a:pPr>
            <a:r>
              <a:rPr lang="en-US"/>
              <a:t>Password:</a:t>
            </a:r>
            <a:endParaRPr/>
          </a:p>
          <a:p>
            <a:pPr indent="0" lvl="0" marL="0" rtl="0" algn="l">
              <a:lnSpc>
                <a:spcPct val="100000"/>
              </a:lnSpc>
              <a:spcBef>
                <a:spcPts val="270"/>
              </a:spcBef>
              <a:spcAft>
                <a:spcPts val="0"/>
              </a:spcAft>
              <a:buSzPts val="1400"/>
              <a:buNone/>
            </a:pPr>
            <a:r>
              <a:rPr lang="en-US"/>
              <a:t>Router#</a:t>
            </a:r>
            <a:endParaRPr/>
          </a:p>
          <a:p>
            <a:pPr indent="0" lvl="0" marL="0" rtl="0" algn="l">
              <a:lnSpc>
                <a:spcPct val="100000"/>
              </a:lnSpc>
              <a:spcBef>
                <a:spcPts val="270"/>
              </a:spcBef>
              <a:spcAft>
                <a:spcPts val="0"/>
              </a:spcAft>
              <a:buSzPts val="1400"/>
              <a:buNone/>
            </a:pPr>
            <a:r>
              <a:t/>
            </a:r>
            <a:endParaRPr/>
          </a:p>
          <a:p>
            <a:pPr indent="0" lvl="0" marL="0" rtl="0" algn="l">
              <a:lnSpc>
                <a:spcPct val="100000"/>
              </a:lnSpc>
              <a:spcBef>
                <a:spcPts val="270"/>
              </a:spcBef>
              <a:spcAft>
                <a:spcPts val="0"/>
              </a:spcAft>
              <a:buSzPts val="1400"/>
              <a:buNone/>
            </a:pPr>
            <a:r>
              <a:rPr lang="en-US"/>
              <a:t>The disable command is used to return from the privileged EXEC to the user EXEC mode. </a:t>
            </a:r>
            <a:endParaRPr/>
          </a:p>
          <a:p>
            <a:pPr indent="0" lvl="0" marL="0" rtl="0" algn="l">
              <a:lnSpc>
                <a:spcPct val="100000"/>
              </a:lnSpc>
              <a:spcBef>
                <a:spcPts val="270"/>
              </a:spcBef>
              <a:spcAft>
                <a:spcPts val="0"/>
              </a:spcAft>
              <a:buSzPts val="1400"/>
              <a:buNone/>
            </a:pPr>
            <a:r>
              <a:rPr lang="en-US"/>
              <a:t>For example:</a:t>
            </a:r>
            <a:endParaRPr/>
          </a:p>
          <a:p>
            <a:pPr indent="0" lvl="0" marL="0" rtl="0" algn="l">
              <a:lnSpc>
                <a:spcPct val="100000"/>
              </a:lnSpc>
              <a:spcBef>
                <a:spcPts val="270"/>
              </a:spcBef>
              <a:spcAft>
                <a:spcPts val="0"/>
              </a:spcAft>
              <a:buSzPts val="1400"/>
              <a:buNone/>
            </a:pPr>
            <a:r>
              <a:t/>
            </a:r>
            <a:endParaRPr/>
          </a:p>
          <a:p>
            <a:pPr indent="0" lvl="0" marL="0" rtl="0" algn="l">
              <a:lnSpc>
                <a:spcPct val="100000"/>
              </a:lnSpc>
              <a:spcBef>
                <a:spcPts val="270"/>
              </a:spcBef>
              <a:spcAft>
                <a:spcPts val="0"/>
              </a:spcAft>
              <a:buSzPts val="1400"/>
              <a:buNone/>
            </a:pPr>
            <a:r>
              <a:rPr lang="en-US"/>
              <a:t>Router#disable</a:t>
            </a:r>
            <a:endParaRPr/>
          </a:p>
          <a:p>
            <a:pPr indent="0" lvl="0" marL="0" rtl="0" algn="l">
              <a:lnSpc>
                <a:spcPct val="100000"/>
              </a:lnSpc>
              <a:spcBef>
                <a:spcPts val="270"/>
              </a:spcBef>
              <a:spcAft>
                <a:spcPts val="0"/>
              </a:spcAft>
              <a:buSzPts val="1400"/>
              <a:buNone/>
            </a:pPr>
            <a:r>
              <a:rPr lang="en-US"/>
              <a:t>Router&gt;</a:t>
            </a:r>
            <a:endParaRPr/>
          </a:p>
        </p:txBody>
      </p:sp>
      <p:sp>
        <p:nvSpPr>
          <p:cNvPr id="188" name="Google Shape;188;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1: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11:notes"/>
          <p:cNvSpPr txBox="1"/>
          <p:nvPr>
            <p:ph idx="1" type="body"/>
          </p:nvPr>
        </p:nvSpPr>
        <p:spPr>
          <a:xfrm>
            <a:off x="333375" y="3348038"/>
            <a:ext cx="6264275" cy="554513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Network devices depend on two types of software for their operation: operating system and configuration. Like the operating system in any computer, the operating system facilitates the basic operation of the device's hardware components.</a:t>
            </a:r>
            <a:endParaRPr/>
          </a:p>
          <a:p>
            <a:pPr indent="0" lvl="0" marL="0" rtl="0" algn="l">
              <a:lnSpc>
                <a:spcPct val="100000"/>
              </a:lnSpc>
              <a:spcBef>
                <a:spcPts val="270"/>
              </a:spcBef>
              <a:spcAft>
                <a:spcPts val="0"/>
              </a:spcAft>
              <a:buSzPts val="1400"/>
              <a:buNone/>
            </a:pPr>
            <a:r>
              <a:rPr lang="en-US"/>
              <a:t>Configuration files contain the Cisco IOS software commands used to customize the functionality of a Cisco device. Commands are parsed (translated and executed) by the Cisco IOS software when the system is booted (from the startup-config file) or when commands are entered in the CLI while in configuration mode. </a:t>
            </a:r>
            <a:endParaRPr/>
          </a:p>
          <a:p>
            <a:pPr indent="0" lvl="0" marL="0" rtl="0" algn="l">
              <a:lnSpc>
                <a:spcPct val="100000"/>
              </a:lnSpc>
              <a:spcBef>
                <a:spcPts val="270"/>
              </a:spcBef>
              <a:spcAft>
                <a:spcPts val="0"/>
              </a:spcAft>
              <a:buSzPts val="1400"/>
              <a:buNone/>
            </a:pPr>
            <a:r>
              <a:rPr lang="en-US"/>
              <a:t>A network administrator creates a configuration that defines the desired functionality of a Cisco device. The configuration file is typically a few hundred to a few thousand bytes in size.</a:t>
            </a:r>
            <a:endParaRPr/>
          </a:p>
          <a:p>
            <a:pPr indent="0" lvl="0" marL="0" rtl="0" algn="l">
              <a:lnSpc>
                <a:spcPct val="100000"/>
              </a:lnSpc>
              <a:spcBef>
                <a:spcPts val="270"/>
              </a:spcBef>
              <a:spcAft>
                <a:spcPts val="0"/>
              </a:spcAft>
              <a:buSzPts val="1400"/>
              <a:buNone/>
            </a:pPr>
            <a:r>
              <a:t/>
            </a:r>
            <a:endParaRPr/>
          </a:p>
          <a:p>
            <a:pPr indent="0" lvl="0" marL="0" rtl="0" algn="l">
              <a:lnSpc>
                <a:spcPct val="100000"/>
              </a:lnSpc>
              <a:spcBef>
                <a:spcPts val="270"/>
              </a:spcBef>
              <a:spcAft>
                <a:spcPts val="0"/>
              </a:spcAft>
              <a:buSzPts val="1400"/>
              <a:buNone/>
            </a:pPr>
            <a:r>
              <a:rPr b="1" lang="en-US"/>
              <a:t>Types of Configuration Files </a:t>
            </a:r>
            <a:endParaRPr/>
          </a:p>
          <a:p>
            <a:pPr indent="0" lvl="0" marL="0" rtl="0" algn="l">
              <a:lnSpc>
                <a:spcPct val="100000"/>
              </a:lnSpc>
              <a:spcBef>
                <a:spcPts val="270"/>
              </a:spcBef>
              <a:spcAft>
                <a:spcPts val="0"/>
              </a:spcAft>
              <a:buSzPts val="1400"/>
              <a:buNone/>
            </a:pPr>
            <a:r>
              <a:t/>
            </a:r>
            <a:endParaRPr/>
          </a:p>
          <a:p>
            <a:pPr indent="0" lvl="0" marL="0" rtl="0" algn="l">
              <a:lnSpc>
                <a:spcPct val="100000"/>
              </a:lnSpc>
              <a:spcBef>
                <a:spcPts val="270"/>
              </a:spcBef>
              <a:spcAft>
                <a:spcPts val="0"/>
              </a:spcAft>
              <a:buSzPts val="1400"/>
              <a:buNone/>
            </a:pPr>
            <a:r>
              <a:rPr lang="en-US"/>
              <a:t>A Cisco network device contains two configuration files: </a:t>
            </a:r>
            <a:endParaRPr/>
          </a:p>
          <a:p>
            <a:pPr indent="-57150" lvl="0" marL="0" rtl="0" algn="l">
              <a:lnSpc>
                <a:spcPct val="100000"/>
              </a:lnSpc>
              <a:spcBef>
                <a:spcPts val="270"/>
              </a:spcBef>
              <a:spcAft>
                <a:spcPts val="0"/>
              </a:spcAft>
              <a:buClr>
                <a:schemeClr val="dk1"/>
              </a:buClr>
              <a:buSzPts val="900"/>
              <a:buFont typeface="Arial"/>
              <a:buChar char="•"/>
            </a:pPr>
            <a:r>
              <a:rPr lang="en-US"/>
              <a:t>The running configuration file - used during the current operation of the device </a:t>
            </a:r>
            <a:endParaRPr/>
          </a:p>
          <a:p>
            <a:pPr indent="-57150" lvl="0" marL="0" rtl="0" algn="l">
              <a:lnSpc>
                <a:spcPct val="100000"/>
              </a:lnSpc>
              <a:spcBef>
                <a:spcPts val="270"/>
              </a:spcBef>
              <a:spcAft>
                <a:spcPts val="0"/>
              </a:spcAft>
              <a:buClr>
                <a:schemeClr val="dk1"/>
              </a:buClr>
              <a:buSzPts val="900"/>
              <a:buFont typeface="Arial"/>
              <a:buChar char="•"/>
            </a:pPr>
            <a:r>
              <a:rPr lang="en-US"/>
              <a:t>The startup configuration file - used as the backup configuration and is loaded when the device is started</a:t>
            </a:r>
            <a:endParaRPr/>
          </a:p>
          <a:p>
            <a:pPr indent="0" lvl="0" marL="0" rtl="0" algn="l">
              <a:lnSpc>
                <a:spcPct val="100000"/>
              </a:lnSpc>
              <a:spcBef>
                <a:spcPts val="270"/>
              </a:spcBef>
              <a:spcAft>
                <a:spcPts val="0"/>
              </a:spcAft>
              <a:buSzPts val="1400"/>
              <a:buNone/>
            </a:pPr>
            <a:r>
              <a:t/>
            </a:r>
            <a:endParaRPr/>
          </a:p>
          <a:p>
            <a:pPr indent="0" lvl="0" marL="0" rtl="0" algn="l">
              <a:lnSpc>
                <a:spcPct val="100000"/>
              </a:lnSpc>
              <a:spcBef>
                <a:spcPts val="270"/>
              </a:spcBef>
              <a:spcAft>
                <a:spcPts val="0"/>
              </a:spcAft>
              <a:buSzPts val="1400"/>
              <a:buNone/>
            </a:pPr>
            <a:r>
              <a:rPr lang="en-US"/>
              <a:t>A configuration file may also be stored remotely on a server as a backup. </a:t>
            </a:r>
            <a:endParaRPr/>
          </a:p>
          <a:p>
            <a:pPr indent="0" lvl="0" marL="0" rtl="0" algn="l">
              <a:lnSpc>
                <a:spcPct val="100000"/>
              </a:lnSpc>
              <a:spcBef>
                <a:spcPts val="270"/>
              </a:spcBef>
              <a:spcAft>
                <a:spcPts val="0"/>
              </a:spcAft>
              <a:buSzPts val="1400"/>
              <a:buNone/>
            </a:pPr>
            <a:r>
              <a:t/>
            </a:r>
            <a:endParaRPr/>
          </a:p>
          <a:p>
            <a:pPr indent="0" lvl="0" marL="0" rtl="0" algn="l">
              <a:lnSpc>
                <a:spcPct val="100000"/>
              </a:lnSpc>
              <a:spcBef>
                <a:spcPts val="270"/>
              </a:spcBef>
              <a:spcAft>
                <a:spcPts val="0"/>
              </a:spcAft>
              <a:buSzPts val="1400"/>
              <a:buNone/>
            </a:pPr>
            <a:r>
              <a:rPr b="1" lang="en-US"/>
              <a:t>Startup Configuration File</a:t>
            </a:r>
            <a:endParaRPr/>
          </a:p>
          <a:p>
            <a:pPr indent="0" lvl="0" marL="0" rtl="0" algn="l">
              <a:lnSpc>
                <a:spcPct val="100000"/>
              </a:lnSpc>
              <a:spcBef>
                <a:spcPts val="270"/>
              </a:spcBef>
              <a:spcAft>
                <a:spcPts val="0"/>
              </a:spcAft>
              <a:buSzPts val="1400"/>
              <a:buNone/>
            </a:pPr>
            <a:r>
              <a:rPr lang="en-US"/>
              <a:t>The startup configuration file (startup-config) is used during system startup to configure the device. The startup configuration file or startup-config file is stored in non-volatile RAM (NVRAM). Since NVRAM is non-volatile, when the Cisco device is turned off, the file remains intact. The startup-config files are loaded into RAM each time the router is started or reloaded. Once the configuration file is loaded into RAM, it is considered the running configuration or running-config.</a:t>
            </a:r>
            <a:endParaRPr/>
          </a:p>
          <a:p>
            <a:pPr indent="0" lvl="0" marL="0" rtl="0" algn="l">
              <a:lnSpc>
                <a:spcPct val="100000"/>
              </a:lnSpc>
              <a:spcBef>
                <a:spcPts val="270"/>
              </a:spcBef>
              <a:spcAft>
                <a:spcPts val="0"/>
              </a:spcAft>
              <a:buSzPts val="1400"/>
              <a:buNone/>
            </a:pPr>
            <a:r>
              <a:t/>
            </a:r>
            <a:endParaRPr/>
          </a:p>
          <a:p>
            <a:pPr indent="0" lvl="0" marL="0" rtl="0" algn="l">
              <a:lnSpc>
                <a:spcPct val="100000"/>
              </a:lnSpc>
              <a:spcBef>
                <a:spcPts val="270"/>
              </a:spcBef>
              <a:spcAft>
                <a:spcPts val="0"/>
              </a:spcAft>
              <a:buSzPts val="1400"/>
              <a:buNone/>
            </a:pPr>
            <a:r>
              <a:rPr b="1" lang="en-US"/>
              <a:t>Running Configuration</a:t>
            </a:r>
            <a:endParaRPr/>
          </a:p>
          <a:p>
            <a:pPr indent="0" lvl="0" marL="0" rtl="0" algn="l">
              <a:lnSpc>
                <a:spcPct val="100000"/>
              </a:lnSpc>
              <a:spcBef>
                <a:spcPts val="270"/>
              </a:spcBef>
              <a:spcAft>
                <a:spcPts val="0"/>
              </a:spcAft>
              <a:buSzPts val="1400"/>
              <a:buNone/>
            </a:pPr>
            <a:r>
              <a:rPr lang="en-US"/>
              <a:t>Once in RAM, this configuration is used to operate the network device. </a:t>
            </a:r>
            <a:endParaRPr/>
          </a:p>
          <a:p>
            <a:pPr indent="0" lvl="0" marL="0" rtl="0" algn="l">
              <a:lnSpc>
                <a:spcPct val="100000"/>
              </a:lnSpc>
              <a:spcBef>
                <a:spcPts val="270"/>
              </a:spcBef>
              <a:spcAft>
                <a:spcPts val="0"/>
              </a:spcAft>
              <a:buSzPts val="1400"/>
              <a:buNone/>
            </a:pPr>
            <a:r>
              <a:rPr lang="en-US"/>
              <a:t>The running configuration is modified when the network administrator performs device configuration. Changes to the running configuration will immediately affect the operation of the Cisco device. After making any changes, the administrator has the option of saving those changes back to the startup-config file so that they will be used the next time the device restarts.</a:t>
            </a:r>
            <a:endParaRPr/>
          </a:p>
          <a:p>
            <a:pPr indent="0" lvl="0" marL="0" rtl="0" algn="l">
              <a:lnSpc>
                <a:spcPct val="100000"/>
              </a:lnSpc>
              <a:spcBef>
                <a:spcPts val="270"/>
              </a:spcBef>
              <a:spcAft>
                <a:spcPts val="0"/>
              </a:spcAft>
              <a:buSzPts val="1400"/>
              <a:buNone/>
            </a:pPr>
            <a:r>
              <a:rPr lang="en-US"/>
              <a:t>Because the running configuration file is in RAM, it is lost if the power to the device is turned off or if the device is restarted. Changes made to the running-config file will also be lost if they are not saved to the startup-config file before the device is powered down. </a:t>
            </a:r>
            <a:endParaRPr/>
          </a:p>
        </p:txBody>
      </p:sp>
      <p:sp>
        <p:nvSpPr>
          <p:cNvPr id="196" name="Google Shape;196;p1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2: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3" name="Google Shape;203;p12:notes"/>
          <p:cNvSpPr txBox="1"/>
          <p:nvPr>
            <p:ph idx="1" type="body"/>
          </p:nvPr>
        </p:nvSpPr>
        <p:spPr>
          <a:xfrm>
            <a:off x="333375" y="3348038"/>
            <a:ext cx="6264275" cy="55451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As we have discussed, modifying a running configuration affects the operation of the device immediately. </a:t>
            </a:r>
            <a:endParaRPr/>
          </a:p>
          <a:p>
            <a:pPr indent="0" lvl="0" marL="0" rtl="0" algn="l">
              <a:lnSpc>
                <a:spcPct val="100000"/>
              </a:lnSpc>
              <a:spcBef>
                <a:spcPts val="270"/>
              </a:spcBef>
              <a:spcAft>
                <a:spcPts val="0"/>
              </a:spcAft>
              <a:buSzPts val="1400"/>
              <a:buNone/>
            </a:pPr>
            <a:r>
              <a:rPr lang="en-US"/>
              <a:t>After making changes to a configuration, consider these options for the next step: </a:t>
            </a:r>
            <a:endParaRPr/>
          </a:p>
          <a:p>
            <a:pPr indent="-57150" lvl="0" marL="0" rtl="0" algn="l">
              <a:lnSpc>
                <a:spcPct val="100000"/>
              </a:lnSpc>
              <a:spcBef>
                <a:spcPts val="270"/>
              </a:spcBef>
              <a:spcAft>
                <a:spcPts val="0"/>
              </a:spcAft>
              <a:buClr>
                <a:schemeClr val="dk1"/>
              </a:buClr>
              <a:buSzPts val="900"/>
              <a:buFont typeface="Arial"/>
              <a:buChar char="•"/>
            </a:pPr>
            <a:r>
              <a:rPr lang="en-US"/>
              <a:t>Make the changed configuration the new startup configuration.</a:t>
            </a:r>
            <a:endParaRPr/>
          </a:p>
          <a:p>
            <a:pPr indent="-57150" lvl="0" marL="0" rtl="0" algn="l">
              <a:lnSpc>
                <a:spcPct val="100000"/>
              </a:lnSpc>
              <a:spcBef>
                <a:spcPts val="270"/>
              </a:spcBef>
              <a:spcAft>
                <a:spcPts val="0"/>
              </a:spcAft>
              <a:buClr>
                <a:schemeClr val="dk1"/>
              </a:buClr>
              <a:buSzPts val="900"/>
              <a:buFont typeface="Arial"/>
              <a:buChar char="•"/>
            </a:pPr>
            <a:r>
              <a:rPr lang="en-US"/>
              <a:t>Return the device to its original configuration.</a:t>
            </a:r>
            <a:endParaRPr/>
          </a:p>
          <a:p>
            <a:pPr indent="-57150" lvl="0" marL="0" rtl="0" algn="l">
              <a:lnSpc>
                <a:spcPct val="100000"/>
              </a:lnSpc>
              <a:spcBef>
                <a:spcPts val="270"/>
              </a:spcBef>
              <a:spcAft>
                <a:spcPts val="0"/>
              </a:spcAft>
              <a:buClr>
                <a:schemeClr val="dk1"/>
              </a:buClr>
              <a:buSzPts val="900"/>
              <a:buFont typeface="Arial"/>
              <a:buChar char="•"/>
            </a:pPr>
            <a:r>
              <a:rPr lang="en-US"/>
              <a:t>Remove all configuration from the device.</a:t>
            </a:r>
            <a:endParaRPr/>
          </a:p>
          <a:p>
            <a:pPr indent="0" lvl="0" marL="0" rtl="0" algn="l">
              <a:lnSpc>
                <a:spcPct val="100000"/>
              </a:lnSpc>
              <a:spcBef>
                <a:spcPts val="270"/>
              </a:spcBef>
              <a:spcAft>
                <a:spcPts val="0"/>
              </a:spcAft>
              <a:buSzPts val="1400"/>
              <a:buNone/>
            </a:pPr>
            <a:r>
              <a:rPr b="1" lang="en-US"/>
              <a:t>Make the Changed Configuration the New Startup Configuration </a:t>
            </a:r>
            <a:endParaRPr/>
          </a:p>
          <a:p>
            <a:pPr indent="0" lvl="0" marL="0" rtl="0" algn="l">
              <a:lnSpc>
                <a:spcPct val="100000"/>
              </a:lnSpc>
              <a:spcBef>
                <a:spcPts val="270"/>
              </a:spcBef>
              <a:spcAft>
                <a:spcPts val="0"/>
              </a:spcAft>
              <a:buSzPts val="1400"/>
              <a:buNone/>
            </a:pPr>
            <a:r>
              <a:rPr lang="en-US"/>
              <a:t>Remember, because the running configuration is stored in RAM, it is temporarily active while the Cisco device is running (powered on). If power to the router is lost or if the router is restarted, all configuration changes will be lost unless they have been saved. </a:t>
            </a:r>
            <a:endParaRPr/>
          </a:p>
          <a:p>
            <a:pPr indent="0" lvl="0" marL="0" rtl="0" algn="l">
              <a:lnSpc>
                <a:spcPct val="100000"/>
              </a:lnSpc>
              <a:spcBef>
                <a:spcPts val="270"/>
              </a:spcBef>
              <a:spcAft>
                <a:spcPts val="0"/>
              </a:spcAft>
              <a:buSzPts val="1400"/>
              <a:buNone/>
            </a:pPr>
            <a:r>
              <a:rPr lang="en-US"/>
              <a:t>Saving the running configuration to the startup configuration file in NVRAM preserves the changes as the new startup configuration.</a:t>
            </a:r>
            <a:endParaRPr/>
          </a:p>
          <a:p>
            <a:pPr indent="0" lvl="0" marL="0" rtl="0" algn="l">
              <a:lnSpc>
                <a:spcPct val="100000"/>
              </a:lnSpc>
              <a:spcBef>
                <a:spcPts val="270"/>
              </a:spcBef>
              <a:spcAft>
                <a:spcPts val="0"/>
              </a:spcAft>
              <a:buSzPts val="1400"/>
              <a:buNone/>
            </a:pPr>
            <a:r>
              <a:rPr lang="en-US"/>
              <a:t>Before committing to the changes, use the appropriate show commands to verify the device's operation. As shown in the figure, the show running-config command can be used to see a running configuration file.</a:t>
            </a:r>
            <a:endParaRPr/>
          </a:p>
          <a:p>
            <a:pPr indent="0" lvl="0" marL="0" rtl="0" algn="l">
              <a:lnSpc>
                <a:spcPct val="100000"/>
              </a:lnSpc>
              <a:spcBef>
                <a:spcPts val="270"/>
              </a:spcBef>
              <a:spcAft>
                <a:spcPts val="0"/>
              </a:spcAft>
              <a:buSzPts val="1400"/>
              <a:buNone/>
            </a:pPr>
            <a:r>
              <a:rPr lang="en-US"/>
              <a:t>When the changes are verified to be correct, use the copy running-config startup-config command at the privileged EXEC mode prompt. The following example shows the command:</a:t>
            </a:r>
            <a:endParaRPr/>
          </a:p>
          <a:p>
            <a:pPr indent="0" lvl="0" marL="0" rtl="0" algn="l">
              <a:lnSpc>
                <a:spcPct val="100000"/>
              </a:lnSpc>
              <a:spcBef>
                <a:spcPts val="270"/>
              </a:spcBef>
              <a:spcAft>
                <a:spcPts val="0"/>
              </a:spcAft>
              <a:buSzPts val="1400"/>
              <a:buNone/>
            </a:pPr>
            <a:r>
              <a:rPr lang="en-US"/>
              <a:t>Switch#copy running-config startup-config</a:t>
            </a:r>
            <a:endParaRPr/>
          </a:p>
          <a:p>
            <a:pPr indent="0" lvl="0" marL="0" rtl="0" algn="l">
              <a:lnSpc>
                <a:spcPct val="100000"/>
              </a:lnSpc>
              <a:spcBef>
                <a:spcPts val="270"/>
              </a:spcBef>
              <a:spcAft>
                <a:spcPts val="0"/>
              </a:spcAft>
              <a:buSzPts val="1400"/>
              <a:buNone/>
            </a:pPr>
            <a:r>
              <a:rPr lang="en-US"/>
              <a:t>Once executed, the running configuration file replaces the startup configuration file.</a:t>
            </a:r>
            <a:endParaRPr/>
          </a:p>
          <a:p>
            <a:pPr indent="0" lvl="0" marL="0" rtl="0" algn="l">
              <a:lnSpc>
                <a:spcPct val="100000"/>
              </a:lnSpc>
              <a:spcBef>
                <a:spcPts val="270"/>
              </a:spcBef>
              <a:spcAft>
                <a:spcPts val="0"/>
              </a:spcAft>
              <a:buSzPts val="1400"/>
              <a:buNone/>
            </a:pPr>
            <a:r>
              <a:rPr b="1" lang="en-US"/>
              <a:t>Return the Device to Its Original Configuration (QUESTO MOSTRARLO SUL TERMINALE)</a:t>
            </a:r>
            <a:endParaRPr/>
          </a:p>
          <a:p>
            <a:pPr indent="0" lvl="0" marL="0" rtl="0" algn="l">
              <a:lnSpc>
                <a:spcPct val="100000"/>
              </a:lnSpc>
              <a:spcBef>
                <a:spcPts val="270"/>
              </a:spcBef>
              <a:spcAft>
                <a:spcPts val="0"/>
              </a:spcAft>
              <a:buSzPts val="1400"/>
              <a:buNone/>
            </a:pPr>
            <a:r>
              <a:rPr lang="en-US"/>
              <a:t>If the changes made to the running configuration do not have the desired effect, it may become necessary to restore the device to its previous configuration. Assuming that we have not overwritten the startup configuration with the changes, we can replace the running configuration with the startup configuration. This is best done by restarting the device using the reload command at the privileged EXEC mode prompt. </a:t>
            </a:r>
            <a:endParaRPr/>
          </a:p>
          <a:p>
            <a:pPr indent="0" lvl="0" marL="0" rtl="0" algn="l">
              <a:lnSpc>
                <a:spcPct val="100000"/>
              </a:lnSpc>
              <a:spcBef>
                <a:spcPts val="270"/>
              </a:spcBef>
              <a:spcAft>
                <a:spcPts val="0"/>
              </a:spcAft>
              <a:buSzPts val="1400"/>
              <a:buNone/>
            </a:pPr>
            <a:r>
              <a:rPr lang="en-US"/>
              <a:t>When initiating a reload, the IOS will detect that the running config has changes that were not saved to startup configuration. A prompt will appear to ask whether to save the changes made. To discard the changes, enter n or no.</a:t>
            </a:r>
            <a:endParaRPr/>
          </a:p>
          <a:p>
            <a:pPr indent="0" lvl="0" marL="0" rtl="0" algn="l">
              <a:lnSpc>
                <a:spcPct val="100000"/>
              </a:lnSpc>
              <a:spcBef>
                <a:spcPts val="270"/>
              </a:spcBef>
              <a:spcAft>
                <a:spcPts val="0"/>
              </a:spcAft>
              <a:buSzPts val="1400"/>
              <a:buNone/>
            </a:pPr>
            <a:r>
              <a:rPr lang="en-US"/>
              <a:t>An additional prompt will appear to confirm the reload. To confirm, press the Enter key. Pressing any other key will abort the process.</a:t>
            </a:r>
            <a:endParaRPr/>
          </a:p>
          <a:p>
            <a:pPr indent="0" lvl="0" marL="0" rtl="0" algn="l">
              <a:lnSpc>
                <a:spcPct val="100000"/>
              </a:lnSpc>
              <a:spcBef>
                <a:spcPts val="270"/>
              </a:spcBef>
              <a:spcAft>
                <a:spcPts val="0"/>
              </a:spcAft>
              <a:buSzPts val="1400"/>
              <a:buNone/>
            </a:pPr>
            <a:r>
              <a:rPr lang="en-US"/>
              <a:t>For example:</a:t>
            </a:r>
            <a:endParaRPr/>
          </a:p>
          <a:p>
            <a:pPr indent="0" lvl="0" marL="0" rtl="0" algn="l">
              <a:lnSpc>
                <a:spcPct val="100000"/>
              </a:lnSpc>
              <a:spcBef>
                <a:spcPts val="270"/>
              </a:spcBef>
              <a:spcAft>
                <a:spcPts val="0"/>
              </a:spcAft>
              <a:buSzPts val="1400"/>
              <a:buNone/>
            </a:pPr>
            <a:r>
              <a:rPr lang="en-US">
                <a:latin typeface="Courier New"/>
                <a:ea typeface="Courier New"/>
                <a:cs typeface="Courier New"/>
                <a:sym typeface="Courier New"/>
              </a:rPr>
              <a:t>Router#reload</a:t>
            </a:r>
            <a:endParaRPr>
              <a:latin typeface="Courier New"/>
              <a:ea typeface="Courier New"/>
              <a:cs typeface="Courier New"/>
              <a:sym typeface="Courier New"/>
            </a:endParaRPr>
          </a:p>
          <a:p>
            <a:pPr indent="0" lvl="0" marL="0" rtl="0" algn="l">
              <a:lnSpc>
                <a:spcPct val="100000"/>
              </a:lnSpc>
              <a:spcBef>
                <a:spcPts val="270"/>
              </a:spcBef>
              <a:spcAft>
                <a:spcPts val="0"/>
              </a:spcAft>
              <a:buSzPts val="1400"/>
              <a:buNone/>
            </a:pPr>
            <a:r>
              <a:rPr lang="en-US">
                <a:latin typeface="Courier New"/>
                <a:ea typeface="Courier New"/>
                <a:cs typeface="Courier New"/>
                <a:sym typeface="Courier New"/>
              </a:rPr>
              <a:t>System configuration has been modified. Save? [yes/no]: n</a:t>
            </a:r>
            <a:endParaRPr/>
          </a:p>
          <a:p>
            <a:pPr indent="0" lvl="0" marL="0" rtl="0" algn="l">
              <a:lnSpc>
                <a:spcPct val="100000"/>
              </a:lnSpc>
              <a:spcBef>
                <a:spcPts val="270"/>
              </a:spcBef>
              <a:spcAft>
                <a:spcPts val="0"/>
              </a:spcAft>
              <a:buSzPts val="1400"/>
              <a:buNone/>
            </a:pPr>
            <a:r>
              <a:rPr lang="en-US">
                <a:latin typeface="Courier New"/>
                <a:ea typeface="Courier New"/>
                <a:cs typeface="Courier New"/>
                <a:sym typeface="Courier New"/>
              </a:rPr>
              <a:t>Proceed with reload? [confirm]</a:t>
            </a:r>
            <a:endParaRPr/>
          </a:p>
          <a:p>
            <a:pPr indent="0" lvl="0" marL="0" rtl="0" algn="l">
              <a:lnSpc>
                <a:spcPct val="100000"/>
              </a:lnSpc>
              <a:spcBef>
                <a:spcPts val="270"/>
              </a:spcBef>
              <a:spcAft>
                <a:spcPts val="0"/>
              </a:spcAft>
              <a:buSzPts val="1400"/>
              <a:buNone/>
            </a:pPr>
            <a:r>
              <a:rPr lang="en-US">
                <a:latin typeface="Courier New"/>
                <a:ea typeface="Courier New"/>
                <a:cs typeface="Courier New"/>
                <a:sym typeface="Courier New"/>
              </a:rPr>
              <a:t>*Apr 13 01:34:15.758: %SYS-5-RELOAD: Reload requested by console. Reload Reason:</a:t>
            </a:r>
            <a:endParaRPr/>
          </a:p>
          <a:p>
            <a:pPr indent="0" lvl="0" marL="0" rtl="0" algn="l">
              <a:lnSpc>
                <a:spcPct val="100000"/>
              </a:lnSpc>
              <a:spcBef>
                <a:spcPts val="270"/>
              </a:spcBef>
              <a:spcAft>
                <a:spcPts val="0"/>
              </a:spcAft>
              <a:buSzPts val="1400"/>
              <a:buNone/>
            </a:pPr>
            <a:r>
              <a:rPr lang="en-US">
                <a:latin typeface="Courier New"/>
                <a:ea typeface="Courier New"/>
                <a:cs typeface="Courier New"/>
                <a:sym typeface="Courier New"/>
              </a:rPr>
              <a:t>Reload Command.</a:t>
            </a:r>
            <a:endParaRPr/>
          </a:p>
          <a:p>
            <a:pPr indent="0" lvl="0" marL="0" rtl="0" algn="l">
              <a:lnSpc>
                <a:spcPct val="100000"/>
              </a:lnSpc>
              <a:spcBef>
                <a:spcPts val="270"/>
              </a:spcBef>
              <a:spcAft>
                <a:spcPts val="0"/>
              </a:spcAft>
              <a:buSzPts val="1400"/>
              <a:buNone/>
            </a:pPr>
            <a:r>
              <a:rPr lang="en-US">
                <a:latin typeface="Courier New"/>
                <a:ea typeface="Courier New"/>
                <a:cs typeface="Courier New"/>
                <a:sym typeface="Courier New"/>
              </a:rPr>
              <a:t>System Bootstrap, Version 12.3(8r)T8, RELEASE SOFTWARE (fc1)</a:t>
            </a:r>
            <a:endParaRPr/>
          </a:p>
          <a:p>
            <a:pPr indent="0" lvl="0" marL="0" rtl="0" algn="l">
              <a:lnSpc>
                <a:spcPct val="100000"/>
              </a:lnSpc>
              <a:spcBef>
                <a:spcPts val="270"/>
              </a:spcBef>
              <a:spcAft>
                <a:spcPts val="0"/>
              </a:spcAft>
              <a:buSzPts val="1400"/>
              <a:buNone/>
            </a:pPr>
            <a:r>
              <a:rPr lang="en-US">
                <a:latin typeface="Courier New"/>
                <a:ea typeface="Courier New"/>
                <a:cs typeface="Courier New"/>
                <a:sym typeface="Courier New"/>
              </a:rPr>
              <a:t>Technical Support: http://www.cisco.com/techsupport</a:t>
            </a:r>
            <a:endParaRPr/>
          </a:p>
          <a:p>
            <a:pPr indent="0" lvl="0" marL="0" rtl="0" algn="l">
              <a:lnSpc>
                <a:spcPct val="100000"/>
              </a:lnSpc>
              <a:spcBef>
                <a:spcPts val="270"/>
              </a:spcBef>
              <a:spcAft>
                <a:spcPts val="0"/>
              </a:spcAft>
              <a:buSzPts val="1400"/>
              <a:buNone/>
            </a:pPr>
            <a:r>
              <a:rPr lang="en-US">
                <a:latin typeface="Courier New"/>
                <a:ea typeface="Courier New"/>
                <a:cs typeface="Courier New"/>
                <a:sym typeface="Courier New"/>
              </a:rPr>
              <a:t>Copyright (c) 2004 by cisco Systems, Inc.</a:t>
            </a:r>
            <a:endParaRPr/>
          </a:p>
          <a:p>
            <a:pPr indent="0" lvl="0" marL="0" rtl="0" algn="l">
              <a:lnSpc>
                <a:spcPct val="100000"/>
              </a:lnSpc>
              <a:spcBef>
                <a:spcPts val="270"/>
              </a:spcBef>
              <a:spcAft>
                <a:spcPts val="0"/>
              </a:spcAft>
              <a:buSzPts val="1400"/>
              <a:buNone/>
            </a:pPr>
            <a:r>
              <a:rPr lang="en-US">
                <a:latin typeface="Courier New"/>
                <a:ea typeface="Courier New"/>
                <a:cs typeface="Courier New"/>
                <a:sym typeface="Courier New"/>
              </a:rPr>
              <a:t>PLD version 0x10</a:t>
            </a:r>
            <a:endParaRPr/>
          </a:p>
          <a:p>
            <a:pPr indent="0" lvl="0" marL="0" rtl="0" algn="l">
              <a:lnSpc>
                <a:spcPct val="100000"/>
              </a:lnSpc>
              <a:spcBef>
                <a:spcPts val="270"/>
              </a:spcBef>
              <a:spcAft>
                <a:spcPts val="0"/>
              </a:spcAft>
              <a:buSzPts val="1400"/>
              <a:buNone/>
            </a:pPr>
            <a:r>
              <a:rPr lang="en-US">
                <a:latin typeface="Courier New"/>
                <a:ea typeface="Courier New"/>
                <a:cs typeface="Courier New"/>
                <a:sym typeface="Courier New"/>
              </a:rPr>
              <a:t>GIO ASIC version 0x127</a:t>
            </a:r>
            <a:endParaRPr/>
          </a:p>
          <a:p>
            <a:pPr indent="0" lvl="0" marL="0" rtl="0" algn="l">
              <a:lnSpc>
                <a:spcPct val="100000"/>
              </a:lnSpc>
              <a:spcBef>
                <a:spcPts val="270"/>
              </a:spcBef>
              <a:spcAft>
                <a:spcPts val="0"/>
              </a:spcAft>
              <a:buSzPts val="1400"/>
              <a:buNone/>
            </a:pPr>
            <a:r>
              <a:rPr lang="en-US">
                <a:latin typeface="Courier New"/>
                <a:ea typeface="Courier New"/>
                <a:cs typeface="Courier New"/>
                <a:sym typeface="Courier New"/>
              </a:rPr>
              <a:t>c1841 processor with 131072 Kbytes of main memory</a:t>
            </a:r>
            <a:endParaRPr/>
          </a:p>
          <a:p>
            <a:pPr indent="0" lvl="0" marL="0" rtl="0" algn="l">
              <a:lnSpc>
                <a:spcPct val="100000"/>
              </a:lnSpc>
              <a:spcBef>
                <a:spcPts val="270"/>
              </a:spcBef>
              <a:spcAft>
                <a:spcPts val="0"/>
              </a:spcAft>
              <a:buSzPts val="1400"/>
              <a:buNone/>
            </a:pPr>
            <a:r>
              <a:rPr lang="en-US">
                <a:latin typeface="Courier New"/>
                <a:ea typeface="Courier New"/>
                <a:cs typeface="Courier New"/>
                <a:sym typeface="Courier New"/>
              </a:rPr>
              <a:t>Main memory is configured to 64 bit mode with parity disabled</a:t>
            </a:r>
            <a:endParaRPr/>
          </a:p>
        </p:txBody>
      </p:sp>
      <p:sp>
        <p:nvSpPr>
          <p:cNvPr id="204" name="Google Shape;204;p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3: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p13:notes"/>
          <p:cNvSpPr txBox="1"/>
          <p:nvPr>
            <p:ph idx="1" type="body"/>
          </p:nvPr>
        </p:nvSpPr>
        <p:spPr>
          <a:xfrm>
            <a:off x="333375" y="3348038"/>
            <a:ext cx="6264275" cy="554513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In order to verify and troubleshoot network operation, we must examine the operation of the devices. The basic examination command is the show command. </a:t>
            </a:r>
            <a:endParaRPr/>
          </a:p>
          <a:p>
            <a:pPr indent="0" lvl="0" marL="0" rtl="0" algn="l">
              <a:lnSpc>
                <a:spcPct val="100000"/>
              </a:lnSpc>
              <a:spcBef>
                <a:spcPts val="270"/>
              </a:spcBef>
              <a:spcAft>
                <a:spcPts val="0"/>
              </a:spcAft>
              <a:buSzPts val="1400"/>
              <a:buNone/>
            </a:pPr>
            <a:r>
              <a:rPr lang="en-US"/>
              <a:t>There are many different variations of this command. As you develop more skill with the IOS, you will learn to use and interpret the output of the show commands. Use the show ? command to get a list of available commands in a given context, or mode. </a:t>
            </a:r>
            <a:endParaRPr/>
          </a:p>
          <a:p>
            <a:pPr indent="0" lvl="0" marL="0" rtl="0" algn="l">
              <a:lnSpc>
                <a:spcPct val="100000"/>
              </a:lnSpc>
              <a:spcBef>
                <a:spcPts val="270"/>
              </a:spcBef>
              <a:spcAft>
                <a:spcPts val="0"/>
              </a:spcAft>
              <a:buSzPts val="1400"/>
              <a:buNone/>
            </a:pPr>
            <a:r>
              <a:rPr lang="en-US"/>
              <a:t>The figure indicates how the typical show command can provide information about the configuration, operation, and status of parts of a Cisco router. </a:t>
            </a:r>
            <a:endParaRPr/>
          </a:p>
          <a:p>
            <a:pPr indent="0" lvl="0" marL="0" rtl="0" algn="l">
              <a:lnSpc>
                <a:spcPct val="100000"/>
              </a:lnSpc>
              <a:spcBef>
                <a:spcPts val="270"/>
              </a:spcBef>
              <a:spcAft>
                <a:spcPts val="0"/>
              </a:spcAft>
              <a:buSzPts val="1400"/>
              <a:buNone/>
            </a:pPr>
            <a:r>
              <a:rPr lang="en-US"/>
              <a:t>In this course, we use some of the more basic show commands.</a:t>
            </a:r>
            <a:endParaRPr/>
          </a:p>
        </p:txBody>
      </p:sp>
      <p:sp>
        <p:nvSpPr>
          <p:cNvPr id="212" name="Google Shape;212;p1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14:notes"/>
          <p:cNvSpPr/>
          <p:nvPr>
            <p:ph idx="2" type="sldImg"/>
          </p:nvPr>
        </p:nvSpPr>
        <p:spPr>
          <a:xfrm>
            <a:off x="700088" y="250825"/>
            <a:ext cx="5457900" cy="307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14:notes"/>
          <p:cNvSpPr txBox="1"/>
          <p:nvPr>
            <p:ph idx="1" type="body"/>
          </p:nvPr>
        </p:nvSpPr>
        <p:spPr>
          <a:xfrm>
            <a:off x="333375" y="3348038"/>
            <a:ext cx="6264300" cy="5545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sz="1000"/>
              <a:t>Router Ethernet interfaces are used as the gateways for the end devices on the LANs directly connected to the router.</a:t>
            </a:r>
            <a:endParaRPr/>
          </a:p>
          <a:p>
            <a:pPr indent="0" lvl="0" marL="0" rtl="0" algn="l">
              <a:lnSpc>
                <a:spcPct val="100000"/>
              </a:lnSpc>
              <a:spcBef>
                <a:spcPts val="300"/>
              </a:spcBef>
              <a:spcAft>
                <a:spcPts val="0"/>
              </a:spcAft>
              <a:buSzPts val="1400"/>
              <a:buNone/>
            </a:pPr>
            <a:r>
              <a:rPr lang="en-US" sz="1000"/>
              <a:t>Each Ethernet interface must have an IP address and subnet mask to route IP packets. </a:t>
            </a:r>
            <a:endParaRPr/>
          </a:p>
          <a:p>
            <a:pPr indent="0" lvl="0" marL="0" rtl="0" algn="l">
              <a:lnSpc>
                <a:spcPct val="100000"/>
              </a:lnSpc>
              <a:spcBef>
                <a:spcPts val="300"/>
              </a:spcBef>
              <a:spcAft>
                <a:spcPts val="0"/>
              </a:spcAft>
              <a:buSzPts val="1400"/>
              <a:buNone/>
            </a:pPr>
            <a:r>
              <a:rPr lang="en-US" sz="1000"/>
              <a:t>To configure an Ethernet interface follow these steps: </a:t>
            </a:r>
            <a:endParaRPr/>
          </a:p>
          <a:p>
            <a:pPr indent="-228596" lvl="0" marL="228596" rtl="0" algn="l">
              <a:lnSpc>
                <a:spcPct val="100000"/>
              </a:lnSpc>
              <a:spcBef>
                <a:spcPts val="300"/>
              </a:spcBef>
              <a:spcAft>
                <a:spcPts val="0"/>
              </a:spcAft>
              <a:buClr>
                <a:schemeClr val="dk1"/>
              </a:buClr>
              <a:buSzPts val="1000"/>
              <a:buFont typeface="Calibri"/>
              <a:buAutoNum type="arabicPeriod"/>
            </a:pPr>
            <a:r>
              <a:rPr lang="en-US" sz="1000"/>
              <a:t>Enter global configuration mode. </a:t>
            </a:r>
            <a:endParaRPr/>
          </a:p>
          <a:p>
            <a:pPr indent="-228596" lvl="0" marL="228596" rtl="0" algn="l">
              <a:lnSpc>
                <a:spcPct val="100000"/>
              </a:lnSpc>
              <a:spcBef>
                <a:spcPts val="300"/>
              </a:spcBef>
              <a:spcAft>
                <a:spcPts val="0"/>
              </a:spcAft>
              <a:buClr>
                <a:schemeClr val="dk1"/>
              </a:buClr>
              <a:buSzPts val="1000"/>
              <a:buFont typeface="Calibri"/>
              <a:buAutoNum type="arabicPeriod"/>
            </a:pPr>
            <a:r>
              <a:rPr lang="en-US" sz="1000"/>
              <a:t>Enter interface configuration mode. </a:t>
            </a:r>
            <a:endParaRPr/>
          </a:p>
          <a:p>
            <a:pPr indent="0" lvl="0" marL="0" rtl="0" algn="l">
              <a:lnSpc>
                <a:spcPct val="100000"/>
              </a:lnSpc>
              <a:spcBef>
                <a:spcPts val="300"/>
              </a:spcBef>
              <a:spcAft>
                <a:spcPts val="0"/>
              </a:spcAft>
              <a:buSzPts val="1400"/>
              <a:buNone/>
            </a:pPr>
            <a:r>
              <a:rPr lang="en-US" sz="1000"/>
              <a:t>3. Specify the interface address and subnet mask. </a:t>
            </a:r>
            <a:endParaRPr/>
          </a:p>
          <a:p>
            <a:pPr indent="0" lvl="0" marL="0" rtl="0" algn="l">
              <a:lnSpc>
                <a:spcPct val="100000"/>
              </a:lnSpc>
              <a:spcBef>
                <a:spcPts val="300"/>
              </a:spcBef>
              <a:spcAft>
                <a:spcPts val="0"/>
              </a:spcAft>
              <a:buSzPts val="1400"/>
              <a:buNone/>
            </a:pPr>
            <a:r>
              <a:rPr lang="en-US" sz="1000"/>
              <a:t>4. Enable the interface. </a:t>
            </a:r>
            <a:endParaRPr/>
          </a:p>
          <a:p>
            <a:pPr indent="0" lvl="0" marL="0" rtl="0" algn="l">
              <a:lnSpc>
                <a:spcPct val="100000"/>
              </a:lnSpc>
              <a:spcBef>
                <a:spcPts val="300"/>
              </a:spcBef>
              <a:spcAft>
                <a:spcPts val="0"/>
              </a:spcAft>
              <a:buSzPts val="1400"/>
              <a:buNone/>
            </a:pPr>
            <a:r>
              <a:rPr lang="en-US" sz="1000"/>
              <a:t>As shown in the figure, configure the Ethernet IP address using the following commands:</a:t>
            </a:r>
            <a:endParaRPr/>
          </a:p>
          <a:p>
            <a:pPr indent="0" lvl="0" marL="0" rtl="0" algn="l">
              <a:lnSpc>
                <a:spcPct val="100000"/>
              </a:lnSpc>
              <a:spcBef>
                <a:spcPts val="300"/>
              </a:spcBef>
              <a:spcAft>
                <a:spcPts val="0"/>
              </a:spcAft>
              <a:buSzPts val="1400"/>
              <a:buNone/>
            </a:pPr>
            <a:r>
              <a:t/>
            </a:r>
            <a:endParaRPr sz="1000"/>
          </a:p>
          <a:p>
            <a:pPr indent="0" lvl="0" marL="0" rtl="0" algn="l">
              <a:lnSpc>
                <a:spcPct val="100000"/>
              </a:lnSpc>
              <a:spcBef>
                <a:spcPts val="300"/>
              </a:spcBef>
              <a:spcAft>
                <a:spcPts val="0"/>
              </a:spcAft>
              <a:buSzPts val="1400"/>
              <a:buNone/>
            </a:pPr>
            <a:r>
              <a:rPr lang="en-US" sz="1000"/>
              <a:t>Router(config)#interface FastEthernet 0/0 </a:t>
            </a:r>
            <a:endParaRPr/>
          </a:p>
          <a:p>
            <a:pPr indent="0" lvl="0" marL="0" rtl="0" algn="l">
              <a:lnSpc>
                <a:spcPct val="100000"/>
              </a:lnSpc>
              <a:spcBef>
                <a:spcPts val="300"/>
              </a:spcBef>
              <a:spcAft>
                <a:spcPts val="0"/>
              </a:spcAft>
              <a:buSzPts val="1400"/>
              <a:buNone/>
            </a:pPr>
            <a:r>
              <a:rPr lang="en-US" sz="1000"/>
              <a:t>Router(config-if)#ip address ip_address netmask</a:t>
            </a:r>
            <a:endParaRPr sz="1000"/>
          </a:p>
          <a:p>
            <a:pPr indent="0" lvl="0" marL="0" rtl="0" algn="l">
              <a:lnSpc>
                <a:spcPct val="100000"/>
              </a:lnSpc>
              <a:spcBef>
                <a:spcPts val="300"/>
              </a:spcBef>
              <a:spcAft>
                <a:spcPts val="0"/>
              </a:spcAft>
              <a:buSzPts val="1400"/>
              <a:buNone/>
            </a:pPr>
            <a:r>
              <a:rPr lang="en-US" sz="1000"/>
              <a:t>Router(config-if)#no shutdown </a:t>
            </a:r>
            <a:endParaRPr/>
          </a:p>
          <a:p>
            <a:pPr indent="0" lvl="0" marL="0" rtl="0" algn="l">
              <a:lnSpc>
                <a:spcPct val="100000"/>
              </a:lnSpc>
              <a:spcBef>
                <a:spcPts val="300"/>
              </a:spcBef>
              <a:spcAft>
                <a:spcPts val="0"/>
              </a:spcAft>
              <a:buSzPts val="1400"/>
              <a:buNone/>
            </a:pPr>
            <a:r>
              <a:t/>
            </a:r>
            <a:endParaRPr sz="1000"/>
          </a:p>
          <a:p>
            <a:pPr indent="0" lvl="0" marL="0" rtl="0" algn="l">
              <a:lnSpc>
                <a:spcPct val="100000"/>
              </a:lnSpc>
              <a:spcBef>
                <a:spcPts val="300"/>
              </a:spcBef>
              <a:spcAft>
                <a:spcPts val="0"/>
              </a:spcAft>
              <a:buSzPts val="1400"/>
              <a:buNone/>
            </a:pPr>
            <a:r>
              <a:rPr lang="en-US" sz="1000"/>
              <a:t>Enabling the Interface</a:t>
            </a:r>
            <a:endParaRPr/>
          </a:p>
          <a:p>
            <a:pPr indent="0" lvl="0" marL="0" rtl="0" algn="l">
              <a:lnSpc>
                <a:spcPct val="100000"/>
              </a:lnSpc>
              <a:spcBef>
                <a:spcPts val="300"/>
              </a:spcBef>
              <a:spcAft>
                <a:spcPts val="0"/>
              </a:spcAft>
              <a:buSzPts val="1400"/>
              <a:buNone/>
            </a:pPr>
            <a:r>
              <a:rPr b="1" lang="en-US" sz="1000"/>
              <a:t>By default, interfaces are disabled</a:t>
            </a:r>
            <a:r>
              <a:rPr lang="en-US" sz="1000"/>
              <a:t>. To enable an interface, enter the no shutdown command from the interface configuration mode. If an interface needs to be disabled for maintenance or troubleshooting, use the shutdown command.</a:t>
            </a:r>
            <a:endParaRPr/>
          </a:p>
          <a:p>
            <a:pPr indent="0" lvl="0" marL="0" rtl="0" algn="l">
              <a:lnSpc>
                <a:spcPct val="100000"/>
              </a:lnSpc>
              <a:spcBef>
                <a:spcPts val="270"/>
              </a:spcBef>
              <a:spcAft>
                <a:spcPts val="0"/>
              </a:spcAft>
              <a:buSzPts val="1400"/>
              <a:buNone/>
            </a:pPr>
            <a:r>
              <a:t/>
            </a:r>
            <a:endParaRPr/>
          </a:p>
        </p:txBody>
      </p:sp>
      <p:sp>
        <p:nvSpPr>
          <p:cNvPr id="220" name="Google Shape;220;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p22:notes"/>
          <p:cNvSpPr txBox="1"/>
          <p:nvPr>
            <p:ph idx="1" type="body"/>
          </p:nvPr>
        </p:nvSpPr>
        <p:spPr>
          <a:xfrm>
            <a:off x="333375" y="3348038"/>
            <a:ext cx="6264300" cy="5545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70"/>
              </a:spcBef>
              <a:spcAft>
                <a:spcPts val="0"/>
              </a:spcAft>
              <a:buSzPts val="1400"/>
              <a:buNone/>
            </a:pPr>
            <a:r>
              <a:t/>
            </a:r>
            <a:endParaRPr/>
          </a:p>
        </p:txBody>
      </p:sp>
      <p:sp>
        <p:nvSpPr>
          <p:cNvPr id="227" name="Google Shape;227;p22:notes"/>
          <p:cNvSpPr/>
          <p:nvPr>
            <p:ph idx="2" type="sldImg"/>
          </p:nvPr>
        </p:nvSpPr>
        <p:spPr>
          <a:xfrm>
            <a:off x="700088" y="250825"/>
            <a:ext cx="5457900" cy="307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6bdddaf86f_4_1:notes"/>
          <p:cNvSpPr/>
          <p:nvPr>
            <p:ph idx="2" type="sldImg"/>
          </p:nvPr>
        </p:nvSpPr>
        <p:spPr>
          <a:xfrm>
            <a:off x="700088" y="250825"/>
            <a:ext cx="5457900" cy="307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g6bdddaf86f_4_1:notes"/>
          <p:cNvSpPr txBox="1"/>
          <p:nvPr>
            <p:ph idx="1" type="body"/>
          </p:nvPr>
        </p:nvSpPr>
        <p:spPr>
          <a:xfrm>
            <a:off x="333375" y="3348038"/>
            <a:ext cx="6264300" cy="5545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70"/>
              </a:spcBef>
              <a:spcAft>
                <a:spcPts val="0"/>
              </a:spcAft>
              <a:buSzPts val="1400"/>
              <a:buNone/>
            </a:pPr>
            <a:r>
              <a:t/>
            </a:r>
            <a:endParaRPr/>
          </a:p>
        </p:txBody>
      </p:sp>
      <p:sp>
        <p:nvSpPr>
          <p:cNvPr id="235" name="Google Shape;235;g6bdddaf86f_4_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5:notes"/>
          <p:cNvSpPr/>
          <p:nvPr>
            <p:ph idx="2" type="sldImg"/>
          </p:nvPr>
        </p:nvSpPr>
        <p:spPr>
          <a:xfrm>
            <a:off x="700088" y="250825"/>
            <a:ext cx="5457900" cy="307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1" name="Google Shape;241;p15:notes"/>
          <p:cNvSpPr txBox="1"/>
          <p:nvPr>
            <p:ph idx="1" type="body"/>
          </p:nvPr>
        </p:nvSpPr>
        <p:spPr>
          <a:xfrm>
            <a:off x="333375" y="3348038"/>
            <a:ext cx="6264300" cy="5545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b="1" lang="en-US"/>
              <a:t>Cisco routers running Cisco IOS software provide full support for a router to act as a DHCP server</a:t>
            </a:r>
            <a:r>
              <a:rPr lang="en-US"/>
              <a:t>. The Cisco IOS DHCP server assigns and manages IP addresses from specified address pools within the router to DHCP clients. </a:t>
            </a:r>
            <a:endParaRPr/>
          </a:p>
          <a:p>
            <a:pPr indent="0" lvl="0" marL="0" rtl="0" algn="l">
              <a:lnSpc>
                <a:spcPct val="100000"/>
              </a:lnSpc>
              <a:spcBef>
                <a:spcPts val="270"/>
              </a:spcBef>
              <a:spcAft>
                <a:spcPts val="0"/>
              </a:spcAft>
              <a:buSzPts val="1400"/>
              <a:buNone/>
            </a:pPr>
            <a:r>
              <a:rPr lang="en-US"/>
              <a:t>The steps to configure a router as a DHCP server are as follows:</a:t>
            </a:r>
            <a:endParaRPr/>
          </a:p>
          <a:p>
            <a:pPr indent="0" lvl="0" marL="0" rtl="0" algn="l">
              <a:lnSpc>
                <a:spcPct val="100000"/>
              </a:lnSpc>
              <a:spcBef>
                <a:spcPts val="270"/>
              </a:spcBef>
              <a:spcAft>
                <a:spcPts val="0"/>
              </a:spcAft>
              <a:buSzPts val="1400"/>
              <a:buNone/>
            </a:pPr>
            <a:r>
              <a:rPr lang="en-US"/>
              <a:t>Step 1. Define a range of addresses that DHCP is not to allocate. These are usually static addresses reserved for the router interface, switch management IP address, servers, and local network printers. </a:t>
            </a:r>
            <a:endParaRPr/>
          </a:p>
          <a:p>
            <a:pPr indent="0" lvl="0" marL="0" rtl="0" algn="l">
              <a:lnSpc>
                <a:spcPct val="100000"/>
              </a:lnSpc>
              <a:spcBef>
                <a:spcPts val="270"/>
              </a:spcBef>
              <a:spcAft>
                <a:spcPts val="0"/>
              </a:spcAft>
              <a:buSzPts val="1400"/>
              <a:buNone/>
            </a:pPr>
            <a:r>
              <a:rPr lang="en-US"/>
              <a:t>Step 2. Create the DHCP pool using the ip dhcp pool command.</a:t>
            </a:r>
            <a:endParaRPr/>
          </a:p>
          <a:p>
            <a:pPr indent="0" lvl="0" marL="0" rtl="0" algn="l">
              <a:lnSpc>
                <a:spcPct val="100000"/>
              </a:lnSpc>
              <a:spcBef>
                <a:spcPts val="270"/>
              </a:spcBef>
              <a:spcAft>
                <a:spcPts val="0"/>
              </a:spcAft>
              <a:buSzPts val="1400"/>
              <a:buNone/>
            </a:pPr>
            <a:r>
              <a:rPr lang="en-US"/>
              <a:t>Step 3. Configure the specifics of the pool.</a:t>
            </a:r>
            <a:endParaRPr/>
          </a:p>
          <a:p>
            <a:pPr indent="0" lvl="0" marL="0" rtl="0" algn="l">
              <a:lnSpc>
                <a:spcPct val="100000"/>
              </a:lnSpc>
              <a:spcBef>
                <a:spcPts val="270"/>
              </a:spcBef>
              <a:spcAft>
                <a:spcPts val="0"/>
              </a:spcAft>
              <a:buSzPts val="1400"/>
              <a:buNone/>
            </a:pPr>
            <a:r>
              <a:t/>
            </a:r>
            <a:endParaRPr/>
          </a:p>
          <a:p>
            <a:pPr indent="0" lvl="0" marL="0" rtl="0" algn="l">
              <a:lnSpc>
                <a:spcPct val="100000"/>
              </a:lnSpc>
              <a:spcBef>
                <a:spcPts val="270"/>
              </a:spcBef>
              <a:spcAft>
                <a:spcPts val="0"/>
              </a:spcAft>
              <a:buSzPts val="1400"/>
              <a:buNone/>
            </a:pPr>
            <a:r>
              <a:rPr lang="en-US"/>
              <a:t>You should specify the IP addresses that the DHCP server should not assign to clients. Typically, some IP addresses belong to static network devices, such as servers or printers. DHCP should not assign these IP addresses to other devices. A best practice is to configure excluded addresses in global configuration mode before creating the DHCP pool. This ensures that DHCP does not assign reserved addresses accidentally. To exclude specific addresses, use the ip dhcp excluded-address command.</a:t>
            </a:r>
            <a:endParaRPr/>
          </a:p>
          <a:p>
            <a:pPr indent="0" lvl="0" marL="0" rtl="0" algn="l">
              <a:lnSpc>
                <a:spcPct val="100000"/>
              </a:lnSpc>
              <a:spcBef>
                <a:spcPts val="270"/>
              </a:spcBef>
              <a:spcAft>
                <a:spcPts val="0"/>
              </a:spcAft>
              <a:buSzPts val="1400"/>
              <a:buNone/>
            </a:pPr>
            <a:r>
              <a:rPr lang="en-US"/>
              <a:t>Configuring a DHCP server involves defining a pool of addresses to assign. </a:t>
            </a:r>
            <a:r>
              <a:rPr b="1" lang="en-US"/>
              <a:t>The ip dhcp pool command creates a pool with the specified name and puts the router in DHCP configuration mode, which is identified by the Router(dhcp-config)# prompt</a:t>
            </a:r>
            <a:r>
              <a:rPr lang="en-US"/>
              <a:t>. </a:t>
            </a:r>
            <a:endParaRPr/>
          </a:p>
          <a:p>
            <a:pPr indent="0" lvl="0" marL="0" rtl="0" algn="l">
              <a:lnSpc>
                <a:spcPct val="100000"/>
              </a:lnSpc>
              <a:spcBef>
                <a:spcPts val="270"/>
              </a:spcBef>
              <a:spcAft>
                <a:spcPts val="0"/>
              </a:spcAft>
              <a:buSzPts val="1400"/>
              <a:buNone/>
            </a:pPr>
            <a:r>
              <a:rPr lang="en-US"/>
              <a:t>This figure lists the tasks to complete the DHCP pool configuration. Some of these are optional, while others must be configured. </a:t>
            </a:r>
            <a:endParaRPr/>
          </a:p>
          <a:p>
            <a:pPr indent="0" lvl="0" marL="0" rtl="0" algn="l">
              <a:lnSpc>
                <a:spcPct val="100000"/>
              </a:lnSpc>
              <a:spcBef>
                <a:spcPts val="270"/>
              </a:spcBef>
              <a:spcAft>
                <a:spcPts val="0"/>
              </a:spcAft>
              <a:buSzPts val="1400"/>
              <a:buNone/>
            </a:pPr>
            <a:r>
              <a:rPr lang="en-US"/>
              <a:t>You must configure the available addresses and </a:t>
            </a:r>
            <a:r>
              <a:rPr b="1" lang="en-US"/>
              <a:t>specify the subnet network number and mask of the DHCP address pool</a:t>
            </a:r>
            <a:r>
              <a:rPr lang="en-US"/>
              <a:t>. Use the network statement to define the range of available addresses. </a:t>
            </a:r>
            <a:endParaRPr/>
          </a:p>
          <a:p>
            <a:pPr indent="0" lvl="0" marL="0" rtl="0" algn="l">
              <a:lnSpc>
                <a:spcPct val="100000"/>
              </a:lnSpc>
              <a:spcBef>
                <a:spcPts val="270"/>
              </a:spcBef>
              <a:spcAft>
                <a:spcPts val="0"/>
              </a:spcAft>
              <a:buSzPts val="1400"/>
              <a:buNone/>
            </a:pPr>
            <a:r>
              <a:rPr lang="en-US"/>
              <a:t>You should also </a:t>
            </a:r>
            <a:r>
              <a:rPr b="1" lang="en-US"/>
              <a:t>define the default gateway </a:t>
            </a:r>
            <a:r>
              <a:rPr lang="en-US"/>
              <a:t>or router for the clients to use with the default-router command. Typically, the gateway is the LAN interface of the router. One address is required, but you can list up to eight addresses.</a:t>
            </a:r>
            <a:endParaRPr/>
          </a:p>
          <a:p>
            <a:pPr indent="0" lvl="0" marL="0" rtl="0" algn="l">
              <a:lnSpc>
                <a:spcPct val="100000"/>
              </a:lnSpc>
              <a:spcBef>
                <a:spcPts val="270"/>
              </a:spcBef>
              <a:spcAft>
                <a:spcPts val="0"/>
              </a:spcAft>
              <a:buSzPts val="1400"/>
              <a:buNone/>
            </a:pPr>
            <a:r>
              <a:rPr b="1" lang="en-US"/>
              <a:t>The next DHCP pool commands are considered optional</a:t>
            </a:r>
            <a:r>
              <a:rPr lang="en-US"/>
              <a:t>. For example, you can configure the IP address of the DNS server that is available to a DHCP client using the dns-server command. When configured, one address is required, but up to eight addresses can be listed.</a:t>
            </a:r>
            <a:endParaRPr/>
          </a:p>
          <a:p>
            <a:pPr indent="0" lvl="0" marL="0" rtl="0" algn="l">
              <a:lnSpc>
                <a:spcPct val="100000"/>
              </a:lnSpc>
              <a:spcBef>
                <a:spcPts val="270"/>
              </a:spcBef>
              <a:spcAft>
                <a:spcPts val="0"/>
              </a:spcAft>
              <a:buSzPts val="1400"/>
              <a:buNone/>
            </a:pPr>
            <a:r>
              <a:rPr lang="en-US"/>
              <a:t>Other parameters include configuring the duration of the DHCP lease. </a:t>
            </a:r>
            <a:r>
              <a:rPr b="1" lang="en-US"/>
              <a:t>The default setting is one day</a:t>
            </a:r>
            <a:r>
              <a:rPr lang="en-US"/>
              <a:t>, but you can change this by using the lease command. You can also configure a NetBIOS WINS server that is available to a Microsoft DHCP client. Usually, this would be configured in an environment that supports pre-Windows 2000 clients. Because most installations now have clients with newer Windows operating system, this parameter is usually not required.</a:t>
            </a:r>
            <a:endParaRPr/>
          </a:p>
          <a:p>
            <a:pPr indent="0" lvl="0" marL="0" rtl="0" algn="l">
              <a:lnSpc>
                <a:spcPct val="100000"/>
              </a:lnSpc>
              <a:spcBef>
                <a:spcPts val="270"/>
              </a:spcBef>
              <a:spcAft>
                <a:spcPts val="0"/>
              </a:spcAft>
              <a:buSzPts val="1400"/>
              <a:buNone/>
            </a:pPr>
            <a:r>
              <a:rPr b="1" lang="en-US"/>
              <a:t>Disabling DHCP</a:t>
            </a:r>
            <a:endParaRPr/>
          </a:p>
          <a:p>
            <a:pPr indent="0" lvl="0" marL="0" rtl="0" algn="l">
              <a:lnSpc>
                <a:spcPct val="100000"/>
              </a:lnSpc>
              <a:spcBef>
                <a:spcPts val="270"/>
              </a:spcBef>
              <a:spcAft>
                <a:spcPts val="0"/>
              </a:spcAft>
              <a:buSzPts val="1400"/>
              <a:buNone/>
            </a:pPr>
            <a:r>
              <a:rPr b="1" lang="en-US" u="sng"/>
              <a:t>The DHCP service is enabled by default </a:t>
            </a:r>
            <a:r>
              <a:rPr b="1" lang="en-US"/>
              <a:t>on versions of Cisco IOS software that support it</a:t>
            </a:r>
            <a:r>
              <a:rPr lang="en-US"/>
              <a:t>. To disable the service, use the </a:t>
            </a:r>
            <a:r>
              <a:rPr b="1" lang="en-US"/>
              <a:t>no service dhcp command</a:t>
            </a:r>
            <a:r>
              <a:rPr lang="en-US"/>
              <a:t>. Use the service dhcp global configuration command to re-enable the DHCP server process. Enabling the service has no effect if the parameters are not configured.</a:t>
            </a:r>
            <a:endParaRPr/>
          </a:p>
        </p:txBody>
      </p:sp>
      <p:sp>
        <p:nvSpPr>
          <p:cNvPr id="242" name="Google Shape;242;p1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3:notes"/>
          <p:cNvSpPr txBox="1"/>
          <p:nvPr>
            <p:ph idx="1" type="body"/>
          </p:nvPr>
        </p:nvSpPr>
        <p:spPr>
          <a:xfrm>
            <a:off x="333375" y="3348038"/>
            <a:ext cx="6264300" cy="5545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70"/>
              </a:spcBef>
              <a:spcAft>
                <a:spcPts val="0"/>
              </a:spcAft>
              <a:buSzPts val="1400"/>
              <a:buNone/>
            </a:pPr>
            <a:r>
              <a:rPr lang="en-US"/>
              <a:t>show ip interface brief</a:t>
            </a:r>
            <a:endParaRPr/>
          </a:p>
        </p:txBody>
      </p:sp>
      <p:sp>
        <p:nvSpPr>
          <p:cNvPr id="251" name="Google Shape;251;p23:notes"/>
          <p:cNvSpPr/>
          <p:nvPr>
            <p:ph idx="2" type="sldImg"/>
          </p:nvPr>
        </p:nvSpPr>
        <p:spPr>
          <a:xfrm>
            <a:off x="700088" y="250825"/>
            <a:ext cx="5457900" cy="307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2:notes"/>
          <p:cNvSpPr txBox="1"/>
          <p:nvPr>
            <p:ph idx="1" type="body"/>
          </p:nvPr>
        </p:nvSpPr>
        <p:spPr>
          <a:xfrm>
            <a:off x="333375" y="3348038"/>
            <a:ext cx="6264275" cy="55451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70"/>
              </a:spcBef>
              <a:spcAft>
                <a:spcPts val="0"/>
              </a:spcAft>
              <a:buSzPts val="1400"/>
              <a:buNone/>
            </a:pPr>
            <a:r>
              <a:t/>
            </a:r>
            <a:endParaRPr/>
          </a:p>
        </p:txBody>
      </p:sp>
      <p:sp>
        <p:nvSpPr>
          <p:cNvPr id="100" name="Google Shape;100;p2: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16:notes"/>
          <p:cNvSpPr/>
          <p:nvPr>
            <p:ph idx="2" type="sldImg"/>
          </p:nvPr>
        </p:nvSpPr>
        <p:spPr>
          <a:xfrm>
            <a:off x="700088" y="250825"/>
            <a:ext cx="5457900" cy="307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8" name="Google Shape;258;p16:notes"/>
          <p:cNvSpPr txBox="1"/>
          <p:nvPr>
            <p:ph idx="1" type="body"/>
          </p:nvPr>
        </p:nvSpPr>
        <p:spPr>
          <a:xfrm>
            <a:off x="333375" y="3348038"/>
            <a:ext cx="6264300" cy="5545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SzPts val="1400"/>
              <a:buNone/>
            </a:pPr>
            <a:r>
              <a:rPr b="1" lang="en-US"/>
              <a:t>Dynamic Routing</a:t>
            </a:r>
            <a:endParaRPr/>
          </a:p>
          <a:p>
            <a:pPr indent="0" lvl="0" marL="0" rtl="0" algn="l">
              <a:lnSpc>
                <a:spcPct val="90000"/>
              </a:lnSpc>
              <a:spcBef>
                <a:spcPts val="270"/>
              </a:spcBef>
              <a:spcAft>
                <a:spcPts val="0"/>
              </a:spcAft>
              <a:buSzPts val="1400"/>
              <a:buNone/>
            </a:pPr>
            <a:r>
              <a:rPr lang="en-US"/>
              <a:t>Remote networks can also be added to the routing table by using a dynamic routing protocol. In the figure, R1 has automatically learned about the 192.168.4.0/24 network from R2 through the dynamic routing protocol, RIP (Routing Information Protocol). RIP was one of the first IP routing protocols and will be fully discussed in later chapters. </a:t>
            </a:r>
            <a:endParaRPr/>
          </a:p>
          <a:p>
            <a:pPr indent="0" lvl="0" marL="0" rtl="0" algn="l">
              <a:lnSpc>
                <a:spcPct val="90000"/>
              </a:lnSpc>
              <a:spcBef>
                <a:spcPts val="270"/>
              </a:spcBef>
              <a:spcAft>
                <a:spcPts val="0"/>
              </a:spcAft>
              <a:buSzPts val="1400"/>
              <a:buNone/>
            </a:pPr>
            <a:r>
              <a:rPr lang="en-US"/>
              <a:t>Note: R1's routing table in the figure shows that R1 has learned about two remote networks: one route that dynamically used RIP and a static route that was configured manually. This is an example of how routing tables can contain routes learned dynamically and configured statically and is not necessarily representative of the best configuration for this network.</a:t>
            </a:r>
            <a:endParaRPr/>
          </a:p>
          <a:p>
            <a:pPr indent="0" lvl="0" marL="0" rtl="0" algn="l">
              <a:lnSpc>
                <a:spcPct val="90000"/>
              </a:lnSpc>
              <a:spcBef>
                <a:spcPts val="270"/>
              </a:spcBef>
              <a:spcAft>
                <a:spcPts val="0"/>
              </a:spcAft>
              <a:buSzPts val="1400"/>
              <a:buNone/>
            </a:pPr>
            <a:r>
              <a:rPr lang="en-US"/>
              <a:t>Dynamic routing protocols are used by routers to share information about the reachability and status of remote networks. Dynamic routing protocols perform several activities, including:</a:t>
            </a:r>
            <a:endParaRPr/>
          </a:p>
          <a:p>
            <a:pPr indent="0" lvl="0" marL="0" rtl="0" algn="l">
              <a:lnSpc>
                <a:spcPct val="90000"/>
              </a:lnSpc>
              <a:spcBef>
                <a:spcPts val="270"/>
              </a:spcBef>
              <a:spcAft>
                <a:spcPts val="0"/>
              </a:spcAft>
              <a:buSzPts val="1400"/>
              <a:buNone/>
            </a:pPr>
            <a:r>
              <a:rPr lang="en-US"/>
              <a:t>Network discovery</a:t>
            </a:r>
            <a:endParaRPr/>
          </a:p>
          <a:p>
            <a:pPr indent="0" lvl="0" marL="0" rtl="0" algn="l">
              <a:lnSpc>
                <a:spcPct val="90000"/>
              </a:lnSpc>
              <a:spcBef>
                <a:spcPts val="270"/>
              </a:spcBef>
              <a:spcAft>
                <a:spcPts val="0"/>
              </a:spcAft>
              <a:buSzPts val="1400"/>
              <a:buNone/>
            </a:pPr>
            <a:r>
              <a:rPr lang="en-US"/>
              <a:t>Updating and maintaining routing tables</a:t>
            </a:r>
            <a:endParaRPr/>
          </a:p>
          <a:p>
            <a:pPr indent="0" lvl="0" marL="0" rtl="0" algn="l">
              <a:lnSpc>
                <a:spcPct val="90000"/>
              </a:lnSpc>
              <a:spcBef>
                <a:spcPts val="270"/>
              </a:spcBef>
              <a:spcAft>
                <a:spcPts val="0"/>
              </a:spcAft>
              <a:buSzPts val="1400"/>
              <a:buNone/>
            </a:pPr>
            <a:r>
              <a:rPr b="1" lang="en-US"/>
              <a:t>Automatic Network Discovery</a:t>
            </a:r>
            <a:endParaRPr/>
          </a:p>
          <a:p>
            <a:pPr indent="0" lvl="0" marL="0" rtl="0" algn="l">
              <a:lnSpc>
                <a:spcPct val="90000"/>
              </a:lnSpc>
              <a:spcBef>
                <a:spcPts val="270"/>
              </a:spcBef>
              <a:spcAft>
                <a:spcPts val="0"/>
              </a:spcAft>
              <a:buSzPts val="1400"/>
              <a:buNone/>
            </a:pPr>
            <a:r>
              <a:rPr lang="en-US"/>
              <a:t>Network discovery is the ability of a routing protocol to share information about the networks that it knows about with other routers that are also using the same routing protocol. Instead of configuring static routes to remote networks on every router, a dynamic routing protocol allows the routers to automatically learn about these networks from other routers. These networks - and the best path to each network - are added to the router's routing table and denoted as a network learned by a specific dynamic routing protocol.</a:t>
            </a:r>
            <a:endParaRPr/>
          </a:p>
          <a:p>
            <a:pPr indent="0" lvl="0" marL="0" rtl="0" algn="l">
              <a:lnSpc>
                <a:spcPct val="90000"/>
              </a:lnSpc>
              <a:spcBef>
                <a:spcPts val="270"/>
              </a:spcBef>
              <a:spcAft>
                <a:spcPts val="0"/>
              </a:spcAft>
              <a:buSzPts val="1400"/>
              <a:buNone/>
            </a:pPr>
            <a:r>
              <a:rPr b="1" lang="en-US"/>
              <a:t>Maintaining Routing Tables</a:t>
            </a:r>
            <a:endParaRPr/>
          </a:p>
          <a:p>
            <a:pPr indent="0" lvl="0" marL="0" rtl="0" algn="l">
              <a:lnSpc>
                <a:spcPct val="90000"/>
              </a:lnSpc>
              <a:spcBef>
                <a:spcPts val="270"/>
              </a:spcBef>
              <a:spcAft>
                <a:spcPts val="0"/>
              </a:spcAft>
              <a:buSzPts val="1400"/>
              <a:buNone/>
            </a:pPr>
            <a:r>
              <a:rPr lang="en-US"/>
              <a:t>After the initial network discovery, dynamic routing protocols update and maintain the networks in their routing tables. Dynamic routing protocols not only make a best path determination to various networks, they will also determine a new best path if the initial path becomes unusable (or if the topology changes). For these reasons, dynamic routing protocols have an advantage over static routes. Routers that use dynamic routing protocols automatically share routing information with other routers and compensate for any topology changes without involving the network administrator.</a:t>
            </a:r>
            <a:endParaRPr/>
          </a:p>
          <a:p>
            <a:pPr indent="0" lvl="0" marL="0" rtl="0" algn="l">
              <a:lnSpc>
                <a:spcPct val="90000"/>
              </a:lnSpc>
              <a:spcBef>
                <a:spcPts val="270"/>
              </a:spcBef>
              <a:spcAft>
                <a:spcPts val="0"/>
              </a:spcAft>
              <a:buSzPts val="1400"/>
              <a:buNone/>
            </a:pPr>
            <a:r>
              <a:rPr b="1" lang="en-US"/>
              <a:t>IP Routing Protocols</a:t>
            </a:r>
            <a:endParaRPr/>
          </a:p>
          <a:p>
            <a:pPr indent="0" lvl="0" marL="0" rtl="0" algn="l">
              <a:lnSpc>
                <a:spcPct val="90000"/>
              </a:lnSpc>
              <a:spcBef>
                <a:spcPts val="270"/>
              </a:spcBef>
              <a:spcAft>
                <a:spcPts val="0"/>
              </a:spcAft>
              <a:buSzPts val="1400"/>
              <a:buNone/>
            </a:pPr>
            <a:r>
              <a:rPr lang="en-US"/>
              <a:t>There are several dynamic routing protocols for IP. Here are some of the more common dynamic routing protocols for routing IP packets:</a:t>
            </a:r>
            <a:endParaRPr/>
          </a:p>
          <a:p>
            <a:pPr indent="0" lvl="0" marL="0" rtl="0" algn="l">
              <a:lnSpc>
                <a:spcPct val="90000"/>
              </a:lnSpc>
              <a:spcBef>
                <a:spcPts val="270"/>
              </a:spcBef>
              <a:spcAft>
                <a:spcPts val="0"/>
              </a:spcAft>
              <a:buSzPts val="1400"/>
              <a:buNone/>
            </a:pPr>
            <a:r>
              <a:rPr lang="en-US"/>
              <a:t>RIP (Routing Information Protocol) </a:t>
            </a:r>
            <a:endParaRPr/>
          </a:p>
          <a:p>
            <a:pPr indent="0" lvl="0" marL="0" rtl="0" algn="l">
              <a:lnSpc>
                <a:spcPct val="90000"/>
              </a:lnSpc>
              <a:spcBef>
                <a:spcPts val="270"/>
              </a:spcBef>
              <a:spcAft>
                <a:spcPts val="0"/>
              </a:spcAft>
              <a:buSzPts val="1400"/>
              <a:buNone/>
            </a:pPr>
            <a:r>
              <a:rPr lang="en-US"/>
              <a:t>IGRP (Interior Gateway Routing Protocol)</a:t>
            </a:r>
            <a:endParaRPr/>
          </a:p>
          <a:p>
            <a:pPr indent="0" lvl="0" marL="0" rtl="0" algn="l">
              <a:lnSpc>
                <a:spcPct val="90000"/>
              </a:lnSpc>
              <a:spcBef>
                <a:spcPts val="270"/>
              </a:spcBef>
              <a:spcAft>
                <a:spcPts val="0"/>
              </a:spcAft>
              <a:buSzPts val="1400"/>
              <a:buNone/>
            </a:pPr>
            <a:r>
              <a:rPr lang="en-US"/>
              <a:t>EIGRP (Enhanced Interior Gateway Routing Protocol)</a:t>
            </a:r>
            <a:endParaRPr/>
          </a:p>
          <a:p>
            <a:pPr indent="0" lvl="0" marL="0" rtl="0" algn="l">
              <a:lnSpc>
                <a:spcPct val="90000"/>
              </a:lnSpc>
              <a:spcBef>
                <a:spcPts val="270"/>
              </a:spcBef>
              <a:spcAft>
                <a:spcPts val="0"/>
              </a:spcAft>
              <a:buSzPts val="1400"/>
              <a:buNone/>
            </a:pPr>
            <a:r>
              <a:rPr lang="en-US"/>
              <a:t>OSPF (Open Shortest Path First)</a:t>
            </a:r>
            <a:endParaRPr/>
          </a:p>
          <a:p>
            <a:pPr indent="0" lvl="0" marL="0" rtl="0" algn="l">
              <a:lnSpc>
                <a:spcPct val="90000"/>
              </a:lnSpc>
              <a:spcBef>
                <a:spcPts val="270"/>
              </a:spcBef>
              <a:spcAft>
                <a:spcPts val="0"/>
              </a:spcAft>
              <a:buSzPts val="1400"/>
              <a:buNone/>
            </a:pPr>
            <a:r>
              <a:rPr lang="en-US"/>
              <a:t>IS-IS (Intermediate System-to-Intermediate System)</a:t>
            </a:r>
            <a:endParaRPr/>
          </a:p>
          <a:p>
            <a:pPr indent="0" lvl="0" marL="0" rtl="0" algn="l">
              <a:lnSpc>
                <a:spcPct val="90000"/>
              </a:lnSpc>
              <a:spcBef>
                <a:spcPts val="270"/>
              </a:spcBef>
              <a:spcAft>
                <a:spcPts val="0"/>
              </a:spcAft>
              <a:buSzPts val="1400"/>
              <a:buNone/>
            </a:pPr>
            <a:r>
              <a:rPr lang="en-US"/>
              <a:t>BGP (Border Gateway Protocol)</a:t>
            </a:r>
            <a:endParaRPr/>
          </a:p>
          <a:p>
            <a:pPr indent="0" lvl="0" marL="0" rtl="0" algn="l">
              <a:lnSpc>
                <a:spcPct val="90000"/>
              </a:lnSpc>
              <a:spcBef>
                <a:spcPts val="270"/>
              </a:spcBef>
              <a:spcAft>
                <a:spcPts val="0"/>
              </a:spcAft>
              <a:buSzPts val="1400"/>
              <a:buNone/>
            </a:pPr>
            <a:r>
              <a:rPr lang="en-US"/>
              <a:t>Note: RIP (versions 1 and 2), EIGRP, and OSPF are discussed in this course. EIGRP and OSPF are also explained in more detail in CCNP, along with IS-IS and BGP. IGRP is a legacy routing protocol and has been replaced by EIGRP. Both IGRP and EIGRP are Cisco proprietary routing protocols, whereas all other routing protocols listed are standard, non-proprietary protocols. </a:t>
            </a:r>
            <a:endParaRPr/>
          </a:p>
          <a:p>
            <a:pPr indent="0" lvl="0" marL="0" rtl="0" algn="l">
              <a:lnSpc>
                <a:spcPct val="90000"/>
              </a:lnSpc>
              <a:spcBef>
                <a:spcPts val="270"/>
              </a:spcBef>
              <a:spcAft>
                <a:spcPts val="0"/>
              </a:spcAft>
              <a:buSzPts val="1400"/>
              <a:buNone/>
            </a:pPr>
            <a:r>
              <a:rPr lang="en-US"/>
              <a:t>Once again, remember that in most cases, routers contain a combination of static routes and dynamic routes in the routing tables. Dynamic routing protocols will be discussed in more detail in Chapter 3, "Introduction to Dynamic Routing Protocols." </a:t>
            </a:r>
            <a:endParaRPr/>
          </a:p>
        </p:txBody>
      </p:sp>
      <p:sp>
        <p:nvSpPr>
          <p:cNvPr id="259" name="Google Shape;259;p1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p17:notes"/>
          <p:cNvSpPr/>
          <p:nvPr>
            <p:ph idx="2" type="sldImg"/>
          </p:nvPr>
        </p:nvSpPr>
        <p:spPr>
          <a:xfrm>
            <a:off x="700088" y="250825"/>
            <a:ext cx="5457900" cy="307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p17:notes"/>
          <p:cNvSpPr txBox="1"/>
          <p:nvPr>
            <p:ph idx="1" type="body"/>
          </p:nvPr>
        </p:nvSpPr>
        <p:spPr>
          <a:xfrm>
            <a:off x="333375" y="3348038"/>
            <a:ext cx="6264300" cy="5545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By entering the RIP router configuration mode, the router is instructed to run RIP. But </a:t>
            </a:r>
            <a:r>
              <a:rPr b="1" lang="en-US"/>
              <a:t>the router still needs to know which local interfaces it should use for communication with other routers, as well as which locally connected networks it should advertise to those routers.</a:t>
            </a:r>
            <a:r>
              <a:rPr lang="en-US"/>
              <a:t> To enable RIP routing for a network, use the network command in the router configuration mode and enter the classful network address for each directly connected network.</a:t>
            </a:r>
            <a:endParaRPr/>
          </a:p>
          <a:p>
            <a:pPr indent="0" lvl="0" marL="0" rtl="0" algn="l">
              <a:lnSpc>
                <a:spcPct val="100000"/>
              </a:lnSpc>
              <a:spcBef>
                <a:spcPts val="270"/>
              </a:spcBef>
              <a:spcAft>
                <a:spcPts val="0"/>
              </a:spcAft>
              <a:buSzPts val="1400"/>
              <a:buNone/>
            </a:pPr>
            <a:r>
              <a:rPr lang="en-US"/>
              <a:t>Router(config-router)#network directly-connected-classful-network-address </a:t>
            </a:r>
            <a:endParaRPr/>
          </a:p>
          <a:p>
            <a:pPr indent="0" lvl="0" marL="0" rtl="0" algn="l">
              <a:lnSpc>
                <a:spcPct val="100000"/>
              </a:lnSpc>
              <a:spcBef>
                <a:spcPts val="270"/>
              </a:spcBef>
              <a:spcAft>
                <a:spcPts val="0"/>
              </a:spcAft>
              <a:buSzPts val="1400"/>
              <a:buNone/>
            </a:pPr>
            <a:r>
              <a:rPr lang="en-US"/>
              <a:t>The network command:</a:t>
            </a:r>
            <a:endParaRPr/>
          </a:p>
          <a:p>
            <a:pPr indent="-57150" lvl="0" marL="0" rtl="0" algn="l">
              <a:lnSpc>
                <a:spcPct val="100000"/>
              </a:lnSpc>
              <a:spcBef>
                <a:spcPts val="270"/>
              </a:spcBef>
              <a:spcAft>
                <a:spcPts val="0"/>
              </a:spcAft>
              <a:buClr>
                <a:schemeClr val="dk1"/>
              </a:buClr>
              <a:buSzPts val="900"/>
              <a:buFont typeface="Arial"/>
              <a:buChar char="•"/>
            </a:pPr>
            <a:r>
              <a:rPr lang="en-US"/>
              <a:t>Enables RIP on all interfaces that belong to a specific network. Associated interfaces will now both send and receive RIP updates.</a:t>
            </a:r>
            <a:endParaRPr/>
          </a:p>
          <a:p>
            <a:pPr indent="-57150" lvl="0" marL="0" rtl="0" algn="l">
              <a:lnSpc>
                <a:spcPct val="100000"/>
              </a:lnSpc>
              <a:spcBef>
                <a:spcPts val="270"/>
              </a:spcBef>
              <a:spcAft>
                <a:spcPts val="0"/>
              </a:spcAft>
              <a:buClr>
                <a:schemeClr val="dk1"/>
              </a:buClr>
              <a:buSzPts val="900"/>
              <a:buFont typeface="Arial"/>
              <a:buChar char="•"/>
            </a:pPr>
            <a:r>
              <a:rPr lang="en-US"/>
              <a:t>Advertises the specified network in RIP routing updates sent to other routers every 30 seconds.</a:t>
            </a:r>
            <a:endParaRPr/>
          </a:p>
          <a:p>
            <a:pPr indent="0" lvl="0" marL="0" rtl="0" algn="l">
              <a:lnSpc>
                <a:spcPct val="100000"/>
              </a:lnSpc>
              <a:spcBef>
                <a:spcPts val="270"/>
              </a:spcBef>
              <a:spcAft>
                <a:spcPts val="0"/>
              </a:spcAft>
              <a:buSzPts val="1400"/>
              <a:buNone/>
            </a:pPr>
            <a:r>
              <a:rPr lang="en-US"/>
              <a:t>Note: If you enter a subnet address, the IOS automatically converts it to a classful network address. For example, if you enter the command network 192.168.1.32, the router will convert it to network 192.168.1.0.</a:t>
            </a:r>
            <a:endParaRPr/>
          </a:p>
        </p:txBody>
      </p:sp>
      <p:sp>
        <p:nvSpPr>
          <p:cNvPr id="267" name="Google Shape;267;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37:notes"/>
          <p:cNvSpPr txBox="1"/>
          <p:nvPr>
            <p:ph idx="1" type="body"/>
          </p:nvPr>
        </p:nvSpPr>
        <p:spPr>
          <a:xfrm>
            <a:off x="333375" y="3348038"/>
            <a:ext cx="6264300" cy="5545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70"/>
              </a:spcBef>
              <a:spcAft>
                <a:spcPts val="0"/>
              </a:spcAft>
              <a:buSzPts val="1400"/>
              <a:buNone/>
            </a:pPr>
            <a:r>
              <a:t/>
            </a:r>
            <a:endParaRPr/>
          </a:p>
        </p:txBody>
      </p:sp>
      <p:sp>
        <p:nvSpPr>
          <p:cNvPr id="278" name="Google Shape;278;p37:notes"/>
          <p:cNvSpPr/>
          <p:nvPr>
            <p:ph idx="2" type="sldImg"/>
          </p:nvPr>
        </p:nvSpPr>
        <p:spPr>
          <a:xfrm>
            <a:off x="700088" y="250825"/>
            <a:ext cx="5457900" cy="307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8:notes"/>
          <p:cNvSpPr/>
          <p:nvPr>
            <p:ph idx="2" type="sldImg"/>
          </p:nvPr>
        </p:nvSpPr>
        <p:spPr>
          <a:xfrm>
            <a:off x="700088" y="250825"/>
            <a:ext cx="5457900" cy="30702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5" name="Google Shape;285;p18:notes"/>
          <p:cNvSpPr txBox="1"/>
          <p:nvPr>
            <p:ph idx="1" type="body"/>
          </p:nvPr>
        </p:nvSpPr>
        <p:spPr>
          <a:xfrm>
            <a:off x="333375" y="3348038"/>
            <a:ext cx="6264300" cy="55452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Discontiguous networks, multiple paths, single area</a:t>
            </a:r>
            <a:endParaRPr/>
          </a:p>
          <a:p>
            <a:pPr indent="0" lvl="0" marL="0" rtl="0" algn="l">
              <a:lnSpc>
                <a:spcPct val="100000"/>
              </a:lnSpc>
              <a:spcBef>
                <a:spcPts val="270"/>
              </a:spcBef>
              <a:spcAft>
                <a:spcPts val="0"/>
              </a:spcAft>
              <a:buSzPts val="1400"/>
              <a:buNone/>
            </a:pPr>
            <a:r>
              <a:rPr lang="en-US"/>
              <a:t>OSPF is enabled with the router ospf process-id global configuration command. </a:t>
            </a:r>
            <a:r>
              <a:rPr b="1" lang="en-US"/>
              <a:t>The process-id is a number between 1 and 65535 and is chosen by the network administrator.</a:t>
            </a:r>
            <a:r>
              <a:rPr lang="en-US"/>
              <a:t> The process-id is locally significant, which means that it does not have to match other OSPF routers in order to establish adjacencies with those neighbors. This differs from EIGRP. The EIGRP process ID or autonomous system number does need to match for two EIGRP neighbors to become adjacent.</a:t>
            </a:r>
            <a:endParaRPr/>
          </a:p>
          <a:p>
            <a:pPr indent="0" lvl="0" marL="0" rtl="0" algn="l">
              <a:lnSpc>
                <a:spcPct val="100000"/>
              </a:lnSpc>
              <a:spcBef>
                <a:spcPts val="270"/>
              </a:spcBef>
              <a:spcAft>
                <a:spcPts val="0"/>
              </a:spcAft>
              <a:buSzPts val="1400"/>
              <a:buNone/>
            </a:pPr>
            <a:r>
              <a:rPr lang="en-US"/>
              <a:t>In our topology, we will enable OSPF on all three routers using the same process ID of 1. We are using the same process ID simply for consistency.</a:t>
            </a:r>
            <a:endParaRPr/>
          </a:p>
        </p:txBody>
      </p:sp>
      <p:sp>
        <p:nvSpPr>
          <p:cNvPr id="286" name="Google Shape;286;p1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p19: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p19:notes"/>
          <p:cNvSpPr txBox="1"/>
          <p:nvPr>
            <p:ph idx="1" type="body"/>
          </p:nvPr>
        </p:nvSpPr>
        <p:spPr>
          <a:xfrm>
            <a:off x="333375" y="3348038"/>
            <a:ext cx="6264275" cy="554513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The network command used with OSPF has the same function as when used with other IGP routing protocols: </a:t>
            </a:r>
            <a:endParaRPr/>
          </a:p>
          <a:p>
            <a:pPr indent="-57150" lvl="0" marL="0" rtl="0" algn="l">
              <a:lnSpc>
                <a:spcPct val="100000"/>
              </a:lnSpc>
              <a:spcBef>
                <a:spcPts val="270"/>
              </a:spcBef>
              <a:spcAft>
                <a:spcPts val="0"/>
              </a:spcAft>
              <a:buClr>
                <a:schemeClr val="dk1"/>
              </a:buClr>
              <a:buSzPts val="900"/>
              <a:buFont typeface="Arial"/>
              <a:buChar char="•"/>
            </a:pPr>
            <a:r>
              <a:rPr lang="en-US"/>
              <a:t>Any interfaces on a router that match the network address in the network command will be enabled to send and receive OSPF packets.</a:t>
            </a:r>
            <a:endParaRPr/>
          </a:p>
          <a:p>
            <a:pPr indent="-57150" lvl="0" marL="0" rtl="0" algn="l">
              <a:lnSpc>
                <a:spcPct val="100000"/>
              </a:lnSpc>
              <a:spcBef>
                <a:spcPts val="270"/>
              </a:spcBef>
              <a:spcAft>
                <a:spcPts val="0"/>
              </a:spcAft>
              <a:buClr>
                <a:schemeClr val="dk1"/>
              </a:buClr>
              <a:buSzPts val="900"/>
              <a:buFont typeface="Arial"/>
              <a:buChar char="•"/>
            </a:pPr>
            <a:r>
              <a:rPr lang="en-US"/>
              <a:t>This network (or subnet) will be included in OSPF routing updates.</a:t>
            </a:r>
            <a:endParaRPr/>
          </a:p>
          <a:p>
            <a:pPr indent="0" lvl="0" marL="0" rtl="0" algn="l">
              <a:lnSpc>
                <a:spcPct val="100000"/>
              </a:lnSpc>
              <a:spcBef>
                <a:spcPts val="270"/>
              </a:spcBef>
              <a:spcAft>
                <a:spcPts val="0"/>
              </a:spcAft>
              <a:buSzPts val="1400"/>
              <a:buNone/>
            </a:pPr>
            <a:r>
              <a:rPr lang="en-US"/>
              <a:t>The network command is used in router configuration mode.</a:t>
            </a:r>
            <a:endParaRPr/>
          </a:p>
          <a:p>
            <a:pPr indent="0" lvl="0" marL="0" rtl="0" algn="l">
              <a:lnSpc>
                <a:spcPct val="100000"/>
              </a:lnSpc>
              <a:spcBef>
                <a:spcPts val="270"/>
              </a:spcBef>
              <a:spcAft>
                <a:spcPts val="0"/>
              </a:spcAft>
              <a:buSzPts val="1400"/>
              <a:buNone/>
            </a:pPr>
            <a:r>
              <a:rPr lang="en-US"/>
              <a:t>Router(config-router)#network network-address wildcard-mask area area-id</a:t>
            </a:r>
            <a:endParaRPr/>
          </a:p>
          <a:p>
            <a:pPr indent="0" lvl="0" marL="0" rtl="0" algn="l">
              <a:lnSpc>
                <a:spcPct val="100000"/>
              </a:lnSpc>
              <a:spcBef>
                <a:spcPts val="270"/>
              </a:spcBef>
              <a:spcAft>
                <a:spcPts val="0"/>
              </a:spcAft>
              <a:buSzPts val="1400"/>
              <a:buNone/>
            </a:pPr>
            <a:r>
              <a:rPr lang="en-US"/>
              <a:t>The OSPF network command uses a combination of network-address and wildcard-mask similar to that which can be used by EIGRP. Unlike EIGRP, however, </a:t>
            </a:r>
            <a:r>
              <a:rPr b="1" lang="en-US"/>
              <a:t>OSPF requires the wildcard mask</a:t>
            </a:r>
            <a:r>
              <a:rPr lang="en-US"/>
              <a:t>. The network address along with the wildcard mask is used to specify the interface or range of interfaces that will be enabled for OSPF using this network command. </a:t>
            </a:r>
            <a:endParaRPr/>
          </a:p>
          <a:p>
            <a:pPr indent="0" lvl="0" marL="0" rtl="0" algn="l">
              <a:lnSpc>
                <a:spcPct val="100000"/>
              </a:lnSpc>
              <a:spcBef>
                <a:spcPts val="270"/>
              </a:spcBef>
              <a:spcAft>
                <a:spcPts val="0"/>
              </a:spcAft>
              <a:buSzPts val="1400"/>
              <a:buNone/>
            </a:pPr>
            <a:r>
              <a:rPr lang="en-US"/>
              <a:t>As with EIGRP, the wildcard mask can be configured as the inverse of a subnet mask. For example, R1's FastEthernet 0/0 interface is on the 172.16.1.16/28 network. The subnet mask for this interface is /28 or 255.255.255.240. The inverse of the subnet mask results in the wildcard mask.</a:t>
            </a:r>
            <a:endParaRPr/>
          </a:p>
          <a:p>
            <a:pPr indent="0" lvl="0" marL="0" rtl="0" algn="l">
              <a:lnSpc>
                <a:spcPct val="100000"/>
              </a:lnSpc>
              <a:spcBef>
                <a:spcPts val="270"/>
              </a:spcBef>
              <a:spcAft>
                <a:spcPts val="0"/>
              </a:spcAft>
              <a:buSzPts val="1400"/>
              <a:buNone/>
            </a:pPr>
            <a:r>
              <a:rPr lang="en-US"/>
              <a:t>Note: Like EIGRP, some IOS versions allow you to simply enter the subnet mask instead of the wildcard mask. The IOS then converts the subnet mask to the wildcard mask format.</a:t>
            </a:r>
            <a:endParaRPr/>
          </a:p>
          <a:p>
            <a:pPr indent="0" lvl="0" marL="0" rtl="0" algn="l">
              <a:lnSpc>
                <a:spcPct val="100000"/>
              </a:lnSpc>
              <a:spcBef>
                <a:spcPts val="270"/>
              </a:spcBef>
              <a:spcAft>
                <a:spcPts val="0"/>
              </a:spcAft>
              <a:buSzPts val="1400"/>
              <a:buNone/>
            </a:pPr>
            <a:r>
              <a:rPr lang="en-US"/>
              <a:t>255.255.255.255</a:t>
            </a:r>
            <a:endParaRPr/>
          </a:p>
          <a:p>
            <a:pPr indent="0" lvl="0" marL="0" rtl="0" algn="l">
              <a:lnSpc>
                <a:spcPct val="100000"/>
              </a:lnSpc>
              <a:spcBef>
                <a:spcPts val="270"/>
              </a:spcBef>
              <a:spcAft>
                <a:spcPts val="0"/>
              </a:spcAft>
              <a:buSzPts val="1400"/>
              <a:buNone/>
            </a:pPr>
            <a:r>
              <a:rPr lang="en-US"/>
              <a:t>- 255.255.255.240 Subtract the subnet mask</a:t>
            </a:r>
            <a:endParaRPr/>
          </a:p>
          <a:p>
            <a:pPr indent="0" lvl="0" marL="0" rtl="0" algn="l">
              <a:lnSpc>
                <a:spcPct val="100000"/>
              </a:lnSpc>
              <a:spcBef>
                <a:spcPts val="270"/>
              </a:spcBef>
              <a:spcAft>
                <a:spcPts val="0"/>
              </a:spcAft>
              <a:buSzPts val="1400"/>
              <a:buNone/>
            </a:pPr>
            <a:r>
              <a:rPr lang="en-US"/>
              <a:t>--------------------</a:t>
            </a:r>
            <a:endParaRPr/>
          </a:p>
          <a:p>
            <a:pPr indent="0" lvl="0" marL="0" rtl="0" algn="l">
              <a:lnSpc>
                <a:spcPct val="100000"/>
              </a:lnSpc>
              <a:spcBef>
                <a:spcPts val="270"/>
              </a:spcBef>
              <a:spcAft>
                <a:spcPts val="0"/>
              </a:spcAft>
              <a:buSzPts val="1400"/>
              <a:buNone/>
            </a:pPr>
            <a:r>
              <a:rPr lang="en-US"/>
              <a:t>0. 0. 0. 15 Wildcard mask</a:t>
            </a:r>
            <a:endParaRPr/>
          </a:p>
          <a:p>
            <a:pPr indent="0" lvl="0" marL="0" rtl="0" algn="l">
              <a:lnSpc>
                <a:spcPct val="100000"/>
              </a:lnSpc>
              <a:spcBef>
                <a:spcPts val="270"/>
              </a:spcBef>
              <a:spcAft>
                <a:spcPts val="0"/>
              </a:spcAft>
              <a:buSzPts val="1400"/>
              <a:buNone/>
            </a:pPr>
            <a:r>
              <a:rPr lang="en-US"/>
              <a:t>The area area-id refers to the OSPF area. An OSPF area is a group of routers that share link-state information. All OSPF routers in the same area must have the same link-state information in their link-state databases. This is accomplished by routers flooding their individual link-states to all other routers in the area. In this chapter, we will configure all of the OSPF routers within a single area. This is known as single-area OSPF. </a:t>
            </a:r>
            <a:endParaRPr/>
          </a:p>
          <a:p>
            <a:pPr indent="0" lvl="0" marL="0" rtl="0" algn="l">
              <a:lnSpc>
                <a:spcPct val="100000"/>
              </a:lnSpc>
              <a:spcBef>
                <a:spcPts val="270"/>
              </a:spcBef>
              <a:spcAft>
                <a:spcPts val="0"/>
              </a:spcAft>
              <a:buSzPts val="1400"/>
              <a:buNone/>
            </a:pPr>
            <a:r>
              <a:rPr lang="en-US"/>
              <a:t>An OSPF network can also be configured as multiple areas. There are several advantages to configuring large OSPF networks as multiple areas, including smaller link-state databases and the ability to isolate unstable network problems within an area. Multi-area OSPF is covered in CCNP.</a:t>
            </a:r>
            <a:endParaRPr/>
          </a:p>
          <a:p>
            <a:pPr indent="0" lvl="0" marL="0" rtl="0" algn="l">
              <a:lnSpc>
                <a:spcPct val="100000"/>
              </a:lnSpc>
              <a:spcBef>
                <a:spcPts val="270"/>
              </a:spcBef>
              <a:spcAft>
                <a:spcPts val="0"/>
              </a:spcAft>
              <a:buSzPts val="1400"/>
              <a:buNone/>
            </a:pPr>
            <a:r>
              <a:rPr lang="en-US"/>
              <a:t>When all of the routers are within the same OSPF area, the network commands must be configured with the same area-id on all routers. Although any area-id can be used, </a:t>
            </a:r>
            <a:r>
              <a:rPr b="1" lang="en-US"/>
              <a:t>it is good practice to use an area-id of 0 with single-area OSPF</a:t>
            </a:r>
            <a:r>
              <a:rPr lang="en-US"/>
              <a:t>. This convention makes it easier if the network is later configured as multiple OSPF areas where area 0 becomes the backbone area.</a:t>
            </a:r>
            <a:endParaRPr/>
          </a:p>
          <a:p>
            <a:pPr indent="0" lvl="0" marL="0" rtl="0" algn="l">
              <a:lnSpc>
                <a:spcPct val="100000"/>
              </a:lnSpc>
              <a:spcBef>
                <a:spcPts val="270"/>
              </a:spcBef>
              <a:spcAft>
                <a:spcPts val="0"/>
              </a:spcAft>
              <a:buSzPts val="1400"/>
              <a:buNone/>
            </a:pPr>
            <a:r>
              <a:rPr lang="en-US"/>
              <a:t>The figure shows the network commands for all three routers, enabling OSPF on all interfaces. At this point all routers should be able to ping all networks.</a:t>
            </a:r>
            <a:endParaRPr/>
          </a:p>
        </p:txBody>
      </p:sp>
      <p:sp>
        <p:nvSpPr>
          <p:cNvPr id="297" name="Google Shape;297;p1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20: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9" name="Google Shape;309;p20:notes"/>
          <p:cNvSpPr txBox="1"/>
          <p:nvPr>
            <p:ph idx="1" type="body"/>
          </p:nvPr>
        </p:nvSpPr>
        <p:spPr>
          <a:xfrm>
            <a:off x="333375" y="3348038"/>
            <a:ext cx="6264275" cy="554513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b="1" lang="en-US"/>
              <a:t>Determining the Router ID</a:t>
            </a:r>
            <a:endParaRPr/>
          </a:p>
          <a:p>
            <a:pPr indent="0" lvl="0" marL="0" rtl="0" algn="l">
              <a:lnSpc>
                <a:spcPct val="100000"/>
              </a:lnSpc>
              <a:spcBef>
                <a:spcPts val="270"/>
              </a:spcBef>
              <a:spcAft>
                <a:spcPts val="0"/>
              </a:spcAft>
              <a:buSzPts val="1400"/>
              <a:buNone/>
            </a:pPr>
            <a:r>
              <a:rPr lang="en-US"/>
              <a:t>The OSPF router ID is used to uniquely identify each router in the OSPF routing domain. A router ID is simply an IP address. Cisco routers derive the router ID based on three criteria and with the following precedence:</a:t>
            </a:r>
            <a:endParaRPr/>
          </a:p>
          <a:p>
            <a:pPr indent="-228596" lvl="0" marL="228596" rtl="0" algn="l">
              <a:lnSpc>
                <a:spcPct val="100000"/>
              </a:lnSpc>
              <a:spcBef>
                <a:spcPts val="270"/>
              </a:spcBef>
              <a:spcAft>
                <a:spcPts val="0"/>
              </a:spcAft>
              <a:buClr>
                <a:schemeClr val="dk1"/>
              </a:buClr>
              <a:buSzPts val="900"/>
              <a:buFont typeface="Calibri"/>
              <a:buAutoNum type="arabicPeriod"/>
            </a:pPr>
            <a:r>
              <a:rPr lang="en-US"/>
              <a:t>Use the IP address configured with the OSPF router-id command.</a:t>
            </a:r>
            <a:endParaRPr/>
          </a:p>
          <a:p>
            <a:pPr indent="-228596" lvl="0" marL="228596" rtl="0" algn="l">
              <a:lnSpc>
                <a:spcPct val="100000"/>
              </a:lnSpc>
              <a:spcBef>
                <a:spcPts val="270"/>
              </a:spcBef>
              <a:spcAft>
                <a:spcPts val="0"/>
              </a:spcAft>
              <a:buClr>
                <a:schemeClr val="dk1"/>
              </a:buClr>
              <a:buSzPts val="900"/>
              <a:buFont typeface="Calibri"/>
              <a:buAutoNum type="arabicPeriod"/>
            </a:pPr>
            <a:r>
              <a:rPr lang="en-US"/>
              <a:t>If the router-id is not configured, the router chooses highest IP address of any of its loopback interfaces.</a:t>
            </a:r>
            <a:endParaRPr/>
          </a:p>
          <a:p>
            <a:pPr indent="-228596" lvl="0" marL="228596" rtl="0" algn="l">
              <a:lnSpc>
                <a:spcPct val="100000"/>
              </a:lnSpc>
              <a:spcBef>
                <a:spcPts val="270"/>
              </a:spcBef>
              <a:spcAft>
                <a:spcPts val="0"/>
              </a:spcAft>
              <a:buClr>
                <a:schemeClr val="dk1"/>
              </a:buClr>
              <a:buSzPts val="900"/>
              <a:buFont typeface="Calibri"/>
              <a:buAutoNum type="arabicPeriod"/>
            </a:pPr>
            <a:r>
              <a:rPr lang="en-US"/>
              <a:t>If no loopback interfaces are configured, the router chooses highest active IP address of any of its physical interfaces.</a:t>
            </a:r>
            <a:endParaRPr/>
          </a:p>
          <a:p>
            <a:pPr indent="0" lvl="0" marL="0" rtl="0" algn="l">
              <a:lnSpc>
                <a:spcPct val="100000"/>
              </a:lnSpc>
              <a:spcBef>
                <a:spcPts val="270"/>
              </a:spcBef>
              <a:spcAft>
                <a:spcPts val="0"/>
              </a:spcAft>
              <a:buSzPts val="1400"/>
              <a:buNone/>
            </a:pPr>
            <a:r>
              <a:rPr b="1" lang="en-US"/>
              <a:t>Highest Active IP Address</a:t>
            </a:r>
            <a:endParaRPr/>
          </a:p>
          <a:p>
            <a:pPr indent="0" lvl="0" marL="0" rtl="0" algn="l">
              <a:lnSpc>
                <a:spcPct val="100000"/>
              </a:lnSpc>
              <a:spcBef>
                <a:spcPts val="270"/>
              </a:spcBef>
              <a:spcAft>
                <a:spcPts val="0"/>
              </a:spcAft>
              <a:buSzPts val="1400"/>
              <a:buNone/>
            </a:pPr>
            <a:r>
              <a:rPr lang="en-US"/>
              <a:t>If an OSPF router is not configured with an OSPF router-id command and there are no loopback interfaces configured, the OSPF router ID will be the highest active IP address on any of its interfaces. The interface does not need to be enabled for OSPF, meaning that it does not need to be included in one of the OSPF network commands. However, the interface must be active - it must be in the up state.</a:t>
            </a:r>
            <a:endParaRPr/>
          </a:p>
        </p:txBody>
      </p:sp>
      <p:sp>
        <p:nvSpPr>
          <p:cNvPr id="310" name="Google Shape;310;p2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21: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p21:notes"/>
          <p:cNvSpPr txBox="1"/>
          <p:nvPr>
            <p:ph idx="1" type="body"/>
          </p:nvPr>
        </p:nvSpPr>
        <p:spPr>
          <a:xfrm>
            <a:off x="333375" y="3348038"/>
            <a:ext cx="6264275" cy="554513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Other powerful OSPF troubleshooting commands include:</a:t>
            </a:r>
            <a:endParaRPr/>
          </a:p>
          <a:p>
            <a:pPr indent="-57150" lvl="0" marL="0" rtl="0" algn="l">
              <a:lnSpc>
                <a:spcPct val="100000"/>
              </a:lnSpc>
              <a:spcBef>
                <a:spcPts val="270"/>
              </a:spcBef>
              <a:spcAft>
                <a:spcPts val="0"/>
              </a:spcAft>
              <a:buClr>
                <a:schemeClr val="dk1"/>
              </a:buClr>
              <a:buSzPts val="900"/>
              <a:buFont typeface="Arial"/>
              <a:buChar char="•"/>
            </a:pPr>
            <a:r>
              <a:rPr lang="en-US"/>
              <a:t>show ip protocols</a:t>
            </a:r>
            <a:endParaRPr/>
          </a:p>
          <a:p>
            <a:pPr indent="-57150" lvl="0" marL="0" rtl="0" algn="l">
              <a:lnSpc>
                <a:spcPct val="100000"/>
              </a:lnSpc>
              <a:spcBef>
                <a:spcPts val="270"/>
              </a:spcBef>
              <a:spcAft>
                <a:spcPts val="0"/>
              </a:spcAft>
              <a:buClr>
                <a:schemeClr val="dk1"/>
              </a:buClr>
              <a:buSzPts val="900"/>
              <a:buFont typeface="Arial"/>
              <a:buChar char="•"/>
            </a:pPr>
            <a:r>
              <a:rPr lang="en-US"/>
              <a:t>show ip ospf</a:t>
            </a:r>
            <a:endParaRPr/>
          </a:p>
          <a:p>
            <a:pPr indent="-57150" lvl="0" marL="0" rtl="0" algn="l">
              <a:lnSpc>
                <a:spcPct val="100000"/>
              </a:lnSpc>
              <a:spcBef>
                <a:spcPts val="270"/>
              </a:spcBef>
              <a:spcAft>
                <a:spcPts val="0"/>
              </a:spcAft>
              <a:buClr>
                <a:schemeClr val="dk1"/>
              </a:buClr>
              <a:buSzPts val="900"/>
              <a:buFont typeface="Arial"/>
              <a:buChar char="•"/>
            </a:pPr>
            <a:r>
              <a:rPr lang="en-US"/>
              <a:t>show ip ospf interface</a:t>
            </a:r>
            <a:endParaRPr/>
          </a:p>
          <a:p>
            <a:pPr indent="0" lvl="0" marL="0" rtl="0" algn="l">
              <a:lnSpc>
                <a:spcPct val="100000"/>
              </a:lnSpc>
              <a:spcBef>
                <a:spcPts val="270"/>
              </a:spcBef>
              <a:spcAft>
                <a:spcPts val="0"/>
              </a:spcAft>
              <a:buSzPts val="1400"/>
              <a:buNone/>
            </a:pPr>
            <a:r>
              <a:rPr lang="en-US"/>
              <a:t>As shown in the figure, the </a:t>
            </a:r>
            <a:r>
              <a:rPr b="1" lang="en-US"/>
              <a:t>show ip protocols </a:t>
            </a:r>
            <a:r>
              <a:rPr lang="en-US"/>
              <a:t>command is a quick way to verify vital OSPF configuration information, including the OSPF process ID, the router ID, networks the router is advertising, the neighbors the router is receiving updates from, and the default administrative distance, which is 110 for OSPF.</a:t>
            </a:r>
            <a:endParaRPr/>
          </a:p>
          <a:p>
            <a:pPr indent="0" lvl="0" marL="0" rtl="0" algn="l">
              <a:lnSpc>
                <a:spcPct val="100000"/>
              </a:lnSpc>
              <a:spcBef>
                <a:spcPts val="270"/>
              </a:spcBef>
              <a:spcAft>
                <a:spcPts val="0"/>
              </a:spcAft>
              <a:buSzPts val="1400"/>
              <a:buNone/>
            </a:pPr>
            <a:r>
              <a:rPr lang="en-US"/>
              <a:t>The </a:t>
            </a:r>
            <a:r>
              <a:rPr b="1" lang="en-US"/>
              <a:t>show ip ospf </a:t>
            </a:r>
            <a:r>
              <a:rPr lang="en-US"/>
              <a:t>command can also be used to examine the OSPF process ID and router ID. Additionally, this command displays the OSPF area information as well as the last time the SPF algorithm was calculated. As you can see from the sample output, OSPF is a very stable routing protocol. The only OSPF-related event that R1 has participated in during the past 11 and a half hours is to send small Hello packets to its neighbors. </a:t>
            </a:r>
            <a:endParaRPr/>
          </a:p>
          <a:p>
            <a:pPr indent="0" lvl="0" marL="0" rtl="0" algn="l">
              <a:lnSpc>
                <a:spcPct val="100000"/>
              </a:lnSpc>
              <a:spcBef>
                <a:spcPts val="270"/>
              </a:spcBef>
              <a:spcAft>
                <a:spcPts val="0"/>
              </a:spcAft>
              <a:buSzPts val="1400"/>
              <a:buNone/>
            </a:pPr>
            <a:r>
              <a:rPr lang="en-US"/>
              <a:t>Note: Additional information displayed by the show ip ospf command is discussed in CCNP courses.</a:t>
            </a:r>
            <a:endParaRPr/>
          </a:p>
          <a:p>
            <a:pPr indent="0" lvl="0" marL="0" rtl="0" algn="l">
              <a:lnSpc>
                <a:spcPct val="100000"/>
              </a:lnSpc>
              <a:spcBef>
                <a:spcPts val="270"/>
              </a:spcBef>
              <a:spcAft>
                <a:spcPts val="0"/>
              </a:spcAft>
              <a:buSzPts val="1400"/>
              <a:buNone/>
            </a:pPr>
            <a:r>
              <a:rPr lang="en-US"/>
              <a:t>The command output includes important SPF algorithm information which includes the SPF schedule delay: </a:t>
            </a:r>
            <a:endParaRPr/>
          </a:p>
          <a:p>
            <a:pPr indent="-57150" lvl="0" marL="0" rtl="0" algn="l">
              <a:lnSpc>
                <a:spcPct val="100000"/>
              </a:lnSpc>
              <a:spcBef>
                <a:spcPts val="270"/>
              </a:spcBef>
              <a:spcAft>
                <a:spcPts val="0"/>
              </a:spcAft>
              <a:buClr>
                <a:schemeClr val="dk1"/>
              </a:buClr>
              <a:buSzPts val="900"/>
              <a:buFont typeface="Arial"/>
              <a:buChar char="•"/>
            </a:pPr>
            <a:r>
              <a:rPr lang="en-US"/>
              <a:t>Initial SPF schedule delay 5000 msecs</a:t>
            </a:r>
            <a:endParaRPr/>
          </a:p>
          <a:p>
            <a:pPr indent="-57150" lvl="0" marL="0" rtl="0" algn="l">
              <a:lnSpc>
                <a:spcPct val="100000"/>
              </a:lnSpc>
              <a:spcBef>
                <a:spcPts val="270"/>
              </a:spcBef>
              <a:spcAft>
                <a:spcPts val="0"/>
              </a:spcAft>
              <a:buClr>
                <a:schemeClr val="dk1"/>
              </a:buClr>
              <a:buSzPts val="900"/>
              <a:buFont typeface="Arial"/>
              <a:buChar char="•"/>
            </a:pPr>
            <a:r>
              <a:rPr lang="en-US"/>
              <a:t>Minimum hold time between two consecutive SPFs 10000 msecs</a:t>
            </a:r>
            <a:endParaRPr/>
          </a:p>
          <a:p>
            <a:pPr indent="-57150" lvl="0" marL="0" rtl="0" algn="l">
              <a:lnSpc>
                <a:spcPct val="100000"/>
              </a:lnSpc>
              <a:spcBef>
                <a:spcPts val="270"/>
              </a:spcBef>
              <a:spcAft>
                <a:spcPts val="0"/>
              </a:spcAft>
              <a:buClr>
                <a:schemeClr val="dk1"/>
              </a:buClr>
              <a:buSzPts val="900"/>
              <a:buFont typeface="Arial"/>
              <a:buChar char="•"/>
            </a:pPr>
            <a:r>
              <a:rPr lang="en-US"/>
              <a:t>Maximum wait time between two consecutive SPFs 10000 msecs</a:t>
            </a:r>
            <a:endParaRPr/>
          </a:p>
          <a:p>
            <a:pPr indent="0" lvl="0" marL="0" rtl="0" algn="l">
              <a:lnSpc>
                <a:spcPct val="100000"/>
              </a:lnSpc>
              <a:spcBef>
                <a:spcPts val="270"/>
              </a:spcBef>
              <a:spcAft>
                <a:spcPts val="0"/>
              </a:spcAft>
              <a:buSzPts val="1400"/>
              <a:buNone/>
            </a:pPr>
            <a:r>
              <a:rPr lang="en-US"/>
              <a:t>Any time a router receives new information about the topology (addition, deletion, or modification of a link), the router must rerun the SPF algorithm, create a new SPF tree, and update the routing table. The SPF algorithm is CPU-intensive and the time it takes for calculation depends on the size of the area. The size of an area is measured by the number of routers and the size of the link-state database. </a:t>
            </a:r>
            <a:endParaRPr/>
          </a:p>
          <a:p>
            <a:pPr indent="0" lvl="0" marL="0" rtl="0" algn="l">
              <a:lnSpc>
                <a:spcPct val="100000"/>
              </a:lnSpc>
              <a:spcBef>
                <a:spcPts val="270"/>
              </a:spcBef>
              <a:spcAft>
                <a:spcPts val="0"/>
              </a:spcAft>
              <a:buSzPts val="1400"/>
              <a:buNone/>
            </a:pPr>
            <a:r>
              <a:rPr lang="en-US"/>
              <a:t>A network that cycles between an up state and a down state is referred to as a flapping link. A flapping link can cause OSPF routers in an area to constantly recalculate the SPF algorithm, preventing proper convergence. To minimize this problem, </a:t>
            </a:r>
            <a:r>
              <a:rPr b="1" lang="en-US"/>
              <a:t>the router waits 5 seconds (5000 msecs) after receiving an LSU before running the SPF algorithm. This is known as the SPF schedule delay. In order to prevent a router from constantly running the SPF algorithm, there is an additional Hold Time of 10 seconds (10000 msecs).</a:t>
            </a:r>
            <a:r>
              <a:rPr lang="en-US"/>
              <a:t> The router waits 10 seconds after running the SPF algorithm before rerunning the algorithm again. </a:t>
            </a:r>
            <a:endParaRPr/>
          </a:p>
          <a:p>
            <a:pPr indent="0" lvl="0" marL="0" rtl="0" algn="l">
              <a:lnSpc>
                <a:spcPct val="100000"/>
              </a:lnSpc>
              <a:spcBef>
                <a:spcPts val="270"/>
              </a:spcBef>
              <a:spcAft>
                <a:spcPts val="0"/>
              </a:spcAft>
              <a:buSzPts val="1400"/>
              <a:buNone/>
            </a:pPr>
            <a:r>
              <a:rPr lang="en-US"/>
              <a:t>The quickest way to verify Hello and Dead intervals is to use the </a:t>
            </a:r>
            <a:r>
              <a:rPr b="1" lang="en-US"/>
              <a:t>show ip ospf interface </a:t>
            </a:r>
            <a:r>
              <a:rPr lang="en-US"/>
              <a:t>command. As shown in the figure, adding the interface name and number to the command displays output for a specific interface. These intervals are included in the OSPF Hello packets sent between neighbors. OSPF may have different Hello and Dead intervals on various interfaces, but for OSPF routers to become neighbors, their OSPF Hello and Dead intervals must be identical. For example, in the figure, R1 is using a Hello interval of 10 and a Dead interval of 40 on the Serial 0/0/0 interface. R2 must also use the same intervals on its Serial 0/0/0 interface or the two routers will not form an adjacency.</a:t>
            </a:r>
            <a:endParaRPr/>
          </a:p>
        </p:txBody>
      </p:sp>
      <p:sp>
        <p:nvSpPr>
          <p:cNvPr id="321" name="Google Shape;321;p2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38:notes"/>
          <p:cNvSpPr txBox="1"/>
          <p:nvPr>
            <p:ph idx="1" type="body"/>
          </p:nvPr>
        </p:nvSpPr>
        <p:spPr>
          <a:xfrm>
            <a:off x="333375" y="3348038"/>
            <a:ext cx="6264275" cy="55451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70"/>
              </a:spcBef>
              <a:spcAft>
                <a:spcPts val="0"/>
              </a:spcAft>
              <a:buSzPts val="1400"/>
              <a:buNone/>
            </a:pPr>
            <a:r>
              <a:t/>
            </a:r>
            <a:endParaRPr/>
          </a:p>
        </p:txBody>
      </p:sp>
      <p:sp>
        <p:nvSpPr>
          <p:cNvPr id="330" name="Google Shape;330;p38: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6bd634e1b1_1_231: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37" name="Google Shape;337;g6bd634e1b1_1_231:notes"/>
          <p:cNvSpPr txBox="1"/>
          <p:nvPr>
            <p:ph idx="1" type="body"/>
          </p:nvPr>
        </p:nvSpPr>
        <p:spPr>
          <a:xfrm>
            <a:off x="333375" y="3348038"/>
            <a:ext cx="6264300" cy="5545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g6bd634e1b1_1_231: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6bd634e1b1_1_237:notes"/>
          <p:cNvSpPr txBox="1"/>
          <p:nvPr>
            <p:ph idx="1" type="body"/>
          </p:nvPr>
        </p:nvSpPr>
        <p:spPr>
          <a:xfrm>
            <a:off x="333375" y="3348038"/>
            <a:ext cx="6264300" cy="5545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70"/>
              </a:spcBef>
              <a:spcAft>
                <a:spcPts val="0"/>
              </a:spcAft>
              <a:buSzPts val="1400"/>
              <a:buNone/>
            </a:pPr>
            <a:r>
              <a:t/>
            </a:r>
            <a:endParaRPr/>
          </a:p>
        </p:txBody>
      </p:sp>
      <p:sp>
        <p:nvSpPr>
          <p:cNvPr id="344" name="Google Shape;344;g6bd634e1b1_1_237: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p3:notes"/>
          <p:cNvSpPr txBox="1"/>
          <p:nvPr>
            <p:ph idx="1" type="body"/>
          </p:nvPr>
        </p:nvSpPr>
        <p:spPr>
          <a:xfrm>
            <a:off x="333375" y="3348038"/>
            <a:ext cx="6264275" cy="5545137"/>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70"/>
              </a:spcBef>
              <a:spcAft>
                <a:spcPts val="0"/>
              </a:spcAft>
              <a:buSzPts val="1400"/>
              <a:buNone/>
            </a:pPr>
            <a:r>
              <a:t/>
            </a:r>
            <a:endParaRPr/>
          </a:p>
        </p:txBody>
      </p:sp>
      <p:sp>
        <p:nvSpPr>
          <p:cNvPr id="111" name="Google Shape;111;p3: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6bd634e1b1_1_0: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383" name="Google Shape;383;g6bd634e1b1_1_0:notes"/>
          <p:cNvSpPr txBox="1"/>
          <p:nvPr>
            <p:ph idx="1" type="body"/>
          </p:nvPr>
        </p:nvSpPr>
        <p:spPr>
          <a:xfrm>
            <a:off x="333375" y="3348038"/>
            <a:ext cx="6264300" cy="5545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g6bd634e1b1_1_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6bd634e1b1_1_6:notes"/>
          <p:cNvSpPr txBox="1"/>
          <p:nvPr>
            <p:ph idx="1" type="body"/>
          </p:nvPr>
        </p:nvSpPr>
        <p:spPr>
          <a:xfrm>
            <a:off x="333375" y="3348038"/>
            <a:ext cx="6264300" cy="5545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70"/>
              </a:spcBef>
              <a:spcAft>
                <a:spcPts val="0"/>
              </a:spcAft>
              <a:buSzPts val="1400"/>
              <a:buNone/>
            </a:pPr>
            <a:r>
              <a:t/>
            </a:r>
            <a:endParaRPr/>
          </a:p>
        </p:txBody>
      </p:sp>
      <p:sp>
        <p:nvSpPr>
          <p:cNvPr id="390" name="Google Shape;390;g6bd634e1b1_1_6: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6bd634e1b1_1_12:notes"/>
          <p:cNvSpPr txBox="1"/>
          <p:nvPr>
            <p:ph idx="1" type="body"/>
          </p:nvPr>
        </p:nvSpPr>
        <p:spPr>
          <a:xfrm>
            <a:off x="333375" y="3348038"/>
            <a:ext cx="6264300" cy="5545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70"/>
              </a:spcBef>
              <a:spcAft>
                <a:spcPts val="0"/>
              </a:spcAft>
              <a:buSzPts val="1400"/>
              <a:buNone/>
            </a:pPr>
            <a:r>
              <a:t/>
            </a:r>
            <a:endParaRPr/>
          </a:p>
        </p:txBody>
      </p:sp>
      <p:sp>
        <p:nvSpPr>
          <p:cNvPr id="397" name="Google Shape;397;g6bd634e1b1_1_12: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6bd634e1b1_1_18:notes"/>
          <p:cNvSpPr txBox="1"/>
          <p:nvPr>
            <p:ph idx="1" type="body"/>
          </p:nvPr>
        </p:nvSpPr>
        <p:spPr>
          <a:xfrm>
            <a:off x="333375" y="3348038"/>
            <a:ext cx="6264300" cy="5545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70"/>
              </a:spcBef>
              <a:spcAft>
                <a:spcPts val="0"/>
              </a:spcAft>
              <a:buSzPts val="1400"/>
              <a:buNone/>
            </a:pPr>
            <a:r>
              <a:t/>
            </a:r>
            <a:endParaRPr/>
          </a:p>
        </p:txBody>
      </p:sp>
      <p:sp>
        <p:nvSpPr>
          <p:cNvPr id="404" name="Google Shape;404;g6bd634e1b1_1_18: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6bd634e1b1_1_382: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g6bd634e1b1_1_382:notes"/>
          <p:cNvSpPr txBox="1"/>
          <p:nvPr>
            <p:ph idx="1" type="body"/>
          </p:nvPr>
        </p:nvSpPr>
        <p:spPr>
          <a:xfrm>
            <a:off x="333375" y="3348038"/>
            <a:ext cx="6264300" cy="5545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70"/>
              </a:spcBef>
              <a:spcAft>
                <a:spcPts val="0"/>
              </a:spcAft>
              <a:buSzPts val="1400"/>
              <a:buNone/>
            </a:pPr>
            <a:r>
              <a:t/>
            </a:r>
            <a:endParaRPr/>
          </a:p>
        </p:txBody>
      </p:sp>
      <p:sp>
        <p:nvSpPr>
          <p:cNvPr id="412" name="Google Shape;412;g6bd634e1b1_1_38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800"/>
              <a:buFont typeface="Arial"/>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6bd634e1b1_1_212: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422" name="Google Shape;422;g6bd634e1b1_1_212:notes"/>
          <p:cNvSpPr txBox="1"/>
          <p:nvPr>
            <p:ph idx="1" type="body"/>
          </p:nvPr>
        </p:nvSpPr>
        <p:spPr>
          <a:xfrm>
            <a:off x="333375" y="3348038"/>
            <a:ext cx="6264300" cy="5545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g6bd634e1b1_1_21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6bd634e1b1_1_218:notes"/>
          <p:cNvSpPr txBox="1"/>
          <p:nvPr>
            <p:ph idx="1" type="body"/>
          </p:nvPr>
        </p:nvSpPr>
        <p:spPr>
          <a:xfrm>
            <a:off x="333375" y="3348038"/>
            <a:ext cx="6264300" cy="5545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70"/>
              </a:spcBef>
              <a:spcAft>
                <a:spcPts val="0"/>
              </a:spcAft>
              <a:buSzPts val="1400"/>
              <a:buNone/>
            </a:pPr>
            <a:r>
              <a:t/>
            </a:r>
            <a:endParaRPr/>
          </a:p>
        </p:txBody>
      </p:sp>
      <p:sp>
        <p:nvSpPr>
          <p:cNvPr id="429" name="Google Shape;429;g6bd634e1b1_1_218: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6bd634e1b1_1_224:notes"/>
          <p:cNvSpPr txBox="1"/>
          <p:nvPr>
            <p:ph idx="1" type="body"/>
          </p:nvPr>
        </p:nvSpPr>
        <p:spPr>
          <a:xfrm>
            <a:off x="333375" y="3348038"/>
            <a:ext cx="6264300" cy="5545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270"/>
              </a:spcBef>
              <a:spcAft>
                <a:spcPts val="0"/>
              </a:spcAft>
              <a:buSzPts val="1400"/>
              <a:buNone/>
            </a:pPr>
            <a:r>
              <a:t/>
            </a:r>
            <a:endParaRPr/>
          </a:p>
        </p:txBody>
      </p:sp>
      <p:sp>
        <p:nvSpPr>
          <p:cNvPr id="436" name="Google Shape;436;g6bd634e1b1_1_224: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4: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18" name="Google Shape;118;p4:notes"/>
          <p:cNvSpPr txBox="1"/>
          <p:nvPr>
            <p:ph idx="1" type="body"/>
          </p:nvPr>
        </p:nvSpPr>
        <p:spPr>
          <a:xfrm>
            <a:off x="333375" y="3348038"/>
            <a:ext cx="6264275" cy="554513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t/>
            </a:r>
            <a:endParaRPr/>
          </a:p>
        </p:txBody>
      </p:sp>
      <p:sp>
        <p:nvSpPr>
          <p:cNvPr id="119" name="Google Shape;119;p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p5:notes"/>
          <p:cNvSpPr txBox="1"/>
          <p:nvPr>
            <p:ph idx="1" type="body"/>
          </p:nvPr>
        </p:nvSpPr>
        <p:spPr>
          <a:xfrm>
            <a:off x="333375" y="3348038"/>
            <a:ext cx="6264275" cy="554513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solidFill>
                  <a:srgbClr val="FF0000"/>
                </a:solidFill>
              </a:rPr>
              <a:t>All protocols you learned so far need to be executed by something.</a:t>
            </a:r>
            <a:endParaRPr>
              <a:solidFill>
                <a:srgbClr val="FF0000"/>
              </a:solidFill>
            </a:endParaRPr>
          </a:p>
          <a:p>
            <a:pPr indent="0" lvl="0" marL="0" rtl="0" algn="l">
              <a:lnSpc>
                <a:spcPct val="100000"/>
              </a:lnSpc>
              <a:spcBef>
                <a:spcPts val="0"/>
              </a:spcBef>
              <a:spcAft>
                <a:spcPts val="0"/>
              </a:spcAft>
              <a:buSzPts val="1400"/>
              <a:buNone/>
            </a:pPr>
            <a:r>
              <a:rPr lang="en-US"/>
              <a:t>Their hardware is build on purpose to manage packet forwarding and rerouting </a:t>
            </a:r>
            <a:endParaRPr/>
          </a:p>
        </p:txBody>
      </p:sp>
      <p:sp>
        <p:nvSpPr>
          <p:cNvPr id="126" name="Google Shape;126;p5: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6: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6:notes"/>
          <p:cNvSpPr txBox="1"/>
          <p:nvPr>
            <p:ph idx="1" type="body"/>
          </p:nvPr>
        </p:nvSpPr>
        <p:spPr>
          <a:xfrm>
            <a:off x="333375" y="3348038"/>
            <a:ext cx="6264275" cy="554513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Their hardware is build on purpose to manage packet forwarding and rerouting </a:t>
            </a:r>
            <a:endParaRPr/>
          </a:p>
          <a:p>
            <a:pPr indent="0" lvl="0" marL="0" rtl="0" algn="l">
              <a:lnSpc>
                <a:spcPct val="100000"/>
              </a:lnSpc>
              <a:spcBef>
                <a:spcPts val="270"/>
              </a:spcBef>
              <a:spcAft>
                <a:spcPts val="0"/>
              </a:spcAft>
              <a:buSzPts val="1400"/>
              <a:buNone/>
            </a:pPr>
            <a:r>
              <a:rPr lang="en-US"/>
              <a:t>Moving from the routers installed inside big offices to the internet backbone the size of the router increases as well as the number of the interfaces and the amount of traffic to be handled </a:t>
            </a:r>
            <a:endParaRPr/>
          </a:p>
          <a:p>
            <a:pPr indent="0" lvl="0" marL="0" rtl="0" algn="l">
              <a:lnSpc>
                <a:spcPct val="100000"/>
              </a:lnSpc>
              <a:spcBef>
                <a:spcPts val="270"/>
              </a:spcBef>
              <a:spcAft>
                <a:spcPts val="0"/>
              </a:spcAft>
              <a:buSzPts val="1400"/>
              <a:buNone/>
            </a:pPr>
            <a:r>
              <a:rPr lang="en-US"/>
              <a:t>As the amount of traffic to be handled increases, the hardware gets more specialized implementing more and more functions directly in hardware to increase its efficiency</a:t>
            </a:r>
            <a:endParaRPr/>
          </a:p>
        </p:txBody>
      </p:sp>
      <p:sp>
        <p:nvSpPr>
          <p:cNvPr id="136" name="Google Shape;136;p6: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7: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 name="Google Shape;145;p7:notes"/>
          <p:cNvSpPr txBox="1"/>
          <p:nvPr>
            <p:ph idx="1" type="body"/>
          </p:nvPr>
        </p:nvSpPr>
        <p:spPr>
          <a:xfrm>
            <a:off x="333375" y="3348038"/>
            <a:ext cx="6264275" cy="554513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Similar to a personal computer, a router or switch cannot function without an operating system. Without an operating system, the hardware does not have any capabilities. The Cisco Internetwork Operating System (IOS) is the system software in Cisco devices. It is the core technology that extends across most of the Cisco product line. The Cisco IOS is used for most Cisco devices regardless of the size and type of the device. It is used for routers, LAN switches, small Wireless Access Points, large routers with dozens of interfaces, and many other devices. </a:t>
            </a:r>
            <a:endParaRPr/>
          </a:p>
          <a:p>
            <a:pPr indent="0" lvl="0" marL="0" rtl="0" algn="l">
              <a:lnSpc>
                <a:spcPct val="100000"/>
              </a:lnSpc>
              <a:spcBef>
                <a:spcPts val="270"/>
              </a:spcBef>
              <a:spcAft>
                <a:spcPts val="0"/>
              </a:spcAft>
              <a:buSzPts val="1400"/>
              <a:buNone/>
            </a:pPr>
            <a:r>
              <a:rPr lang="en-US"/>
              <a:t>The Cisco IOS provides devices with the following network services: </a:t>
            </a:r>
            <a:endParaRPr/>
          </a:p>
          <a:p>
            <a:pPr indent="-57150" lvl="0" marL="0" rtl="0" algn="l">
              <a:lnSpc>
                <a:spcPct val="100000"/>
              </a:lnSpc>
              <a:spcBef>
                <a:spcPts val="270"/>
              </a:spcBef>
              <a:spcAft>
                <a:spcPts val="0"/>
              </a:spcAft>
              <a:buClr>
                <a:schemeClr val="dk1"/>
              </a:buClr>
              <a:buSzPts val="900"/>
              <a:buFont typeface="Arial"/>
              <a:buChar char="•"/>
            </a:pPr>
            <a:r>
              <a:rPr lang="en-US"/>
              <a:t>Basic routing and switching functions </a:t>
            </a:r>
            <a:endParaRPr/>
          </a:p>
          <a:p>
            <a:pPr indent="-57150" lvl="0" marL="0" rtl="0" algn="l">
              <a:lnSpc>
                <a:spcPct val="100000"/>
              </a:lnSpc>
              <a:spcBef>
                <a:spcPts val="270"/>
              </a:spcBef>
              <a:spcAft>
                <a:spcPts val="0"/>
              </a:spcAft>
              <a:buClr>
                <a:schemeClr val="dk1"/>
              </a:buClr>
              <a:buSzPts val="900"/>
              <a:buFont typeface="Arial"/>
              <a:buChar char="•"/>
            </a:pPr>
            <a:r>
              <a:rPr lang="en-US"/>
              <a:t>Reliable and secure access to networked resources </a:t>
            </a:r>
            <a:endParaRPr/>
          </a:p>
          <a:p>
            <a:pPr indent="-57150" lvl="0" marL="0" rtl="0" algn="l">
              <a:lnSpc>
                <a:spcPct val="100000"/>
              </a:lnSpc>
              <a:spcBef>
                <a:spcPts val="270"/>
              </a:spcBef>
              <a:spcAft>
                <a:spcPts val="0"/>
              </a:spcAft>
              <a:buClr>
                <a:schemeClr val="dk1"/>
              </a:buClr>
              <a:buSzPts val="900"/>
              <a:buFont typeface="Arial"/>
              <a:buChar char="•"/>
            </a:pPr>
            <a:r>
              <a:rPr lang="en-US"/>
              <a:t>Network scalability</a:t>
            </a:r>
            <a:endParaRPr/>
          </a:p>
          <a:p>
            <a:pPr indent="0" lvl="0" marL="0" rtl="0" algn="l">
              <a:lnSpc>
                <a:spcPct val="100000"/>
              </a:lnSpc>
              <a:spcBef>
                <a:spcPts val="270"/>
              </a:spcBef>
              <a:spcAft>
                <a:spcPts val="0"/>
              </a:spcAft>
              <a:buSzPts val="1400"/>
              <a:buNone/>
            </a:pPr>
            <a:r>
              <a:rPr lang="en-US"/>
              <a:t>The IOS operational details vary on different internetworking devices, depending on the device's purpose and feature set.</a:t>
            </a:r>
            <a:endParaRPr/>
          </a:p>
          <a:p>
            <a:pPr indent="0" lvl="0" marL="0" rtl="0" algn="l">
              <a:lnSpc>
                <a:spcPct val="100000"/>
              </a:lnSpc>
              <a:spcBef>
                <a:spcPts val="270"/>
              </a:spcBef>
              <a:spcAft>
                <a:spcPts val="0"/>
              </a:spcAft>
              <a:buSzPts val="1400"/>
              <a:buNone/>
            </a:pPr>
            <a:r>
              <a:rPr lang="en-US"/>
              <a:t>The services provided by the Cisco IOS are generally accessed using a </a:t>
            </a:r>
            <a:r>
              <a:rPr b="1" lang="en-US"/>
              <a:t>command line interface</a:t>
            </a:r>
            <a:r>
              <a:rPr lang="en-US"/>
              <a:t> (CLI). The features accessible via the CLI vary based on the version of the IOS and the type of device. </a:t>
            </a:r>
            <a:endParaRPr/>
          </a:p>
          <a:p>
            <a:pPr indent="0" lvl="0" marL="0" rtl="0" algn="l">
              <a:lnSpc>
                <a:spcPct val="100000"/>
              </a:lnSpc>
              <a:spcBef>
                <a:spcPts val="270"/>
              </a:spcBef>
              <a:spcAft>
                <a:spcPts val="0"/>
              </a:spcAft>
              <a:buSzPts val="1400"/>
              <a:buNone/>
            </a:pPr>
            <a:r>
              <a:rPr lang="en-US"/>
              <a:t>The IOS file itself is several megabytes in size and is stored in a semi-permanent memory area called flash. Flash memory provides non-volatile storage. This means that the contents of the memory are not lost when the device loses power. Even though the contents are not lost they can be changed or overwritten if needed. </a:t>
            </a:r>
            <a:endParaRPr/>
          </a:p>
          <a:p>
            <a:pPr indent="0" lvl="0" marL="0" rtl="0" algn="l">
              <a:lnSpc>
                <a:spcPct val="100000"/>
              </a:lnSpc>
              <a:spcBef>
                <a:spcPts val="270"/>
              </a:spcBef>
              <a:spcAft>
                <a:spcPts val="0"/>
              </a:spcAft>
              <a:buSzPts val="1400"/>
              <a:buNone/>
            </a:pPr>
            <a:r>
              <a:rPr lang="en-US"/>
              <a:t>Using flash memory allows the IOS to be upgraded to newer versions or to have new features added. In many router architectures, the IOS is copied into RAM when the device is powered on and the IOS runs from RAM when the device is operating. This function increases the performance of the device.</a:t>
            </a:r>
            <a:endParaRPr/>
          </a:p>
          <a:p>
            <a:pPr indent="0" lvl="0" marL="0" rtl="0" algn="l">
              <a:lnSpc>
                <a:spcPct val="100000"/>
              </a:lnSpc>
              <a:spcBef>
                <a:spcPts val="270"/>
              </a:spcBef>
              <a:spcAft>
                <a:spcPts val="0"/>
              </a:spcAft>
              <a:buSzPts val="1400"/>
              <a:buNone/>
            </a:pPr>
            <a:r>
              <a:t/>
            </a:r>
            <a:endParaRPr/>
          </a:p>
          <a:p>
            <a:pPr indent="0" lvl="0" marL="0" rtl="0" algn="l">
              <a:lnSpc>
                <a:spcPct val="100000"/>
              </a:lnSpc>
              <a:spcBef>
                <a:spcPts val="270"/>
              </a:spcBef>
              <a:spcAft>
                <a:spcPts val="0"/>
              </a:spcAft>
              <a:buSzPts val="1400"/>
              <a:buNone/>
            </a:pPr>
            <a:r>
              <a:t/>
            </a:r>
            <a:endParaRPr/>
          </a:p>
          <a:p>
            <a:pPr indent="0" lvl="0" marL="0" rtl="0" algn="l">
              <a:lnSpc>
                <a:spcPct val="100000"/>
              </a:lnSpc>
              <a:spcBef>
                <a:spcPts val="270"/>
              </a:spcBef>
              <a:spcAft>
                <a:spcPts val="0"/>
              </a:spcAft>
              <a:buSzPts val="1400"/>
              <a:buNone/>
            </a:pPr>
            <a:r>
              <a:t/>
            </a:r>
            <a:endParaRPr/>
          </a:p>
        </p:txBody>
      </p:sp>
      <p:sp>
        <p:nvSpPr>
          <p:cNvPr id="146" name="Google Shape;146;p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36:notes"/>
          <p:cNvSpPr txBox="1"/>
          <p:nvPr>
            <p:ph idx="1" type="body"/>
          </p:nvPr>
        </p:nvSpPr>
        <p:spPr>
          <a:xfrm>
            <a:off x="333375" y="3348038"/>
            <a:ext cx="6264275" cy="5545137"/>
          </a:xfrm>
          <a:prstGeom prst="rect">
            <a:avLst/>
          </a:prstGeom>
        </p:spPr>
        <p:txBody>
          <a:bodyPr anchorCtr="0" anchor="t" bIns="45700" lIns="91425" spcFirstLastPara="1" rIns="91425" wrap="square" tIns="45700">
            <a:noAutofit/>
          </a:bodyPr>
          <a:lstStyle/>
          <a:p>
            <a:pPr indent="0" lvl="0" marL="0" rtl="0" algn="l">
              <a:spcBef>
                <a:spcPts val="270"/>
              </a:spcBef>
              <a:spcAft>
                <a:spcPts val="0"/>
              </a:spcAft>
              <a:buNone/>
            </a:pPr>
            <a:r>
              <a:t/>
            </a:r>
            <a:endParaRPr/>
          </a:p>
        </p:txBody>
      </p:sp>
      <p:sp>
        <p:nvSpPr>
          <p:cNvPr id="154" name="Google Shape;154;p36: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p:nvPr>
            <p:ph idx="2" type="sldImg"/>
          </p:nvPr>
        </p:nvSpPr>
        <p:spPr>
          <a:xfrm>
            <a:off x="700088" y="250825"/>
            <a:ext cx="5457825" cy="3070225"/>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p8:notes"/>
          <p:cNvSpPr txBox="1"/>
          <p:nvPr>
            <p:ph idx="1" type="body"/>
          </p:nvPr>
        </p:nvSpPr>
        <p:spPr>
          <a:xfrm>
            <a:off x="333375" y="3348038"/>
            <a:ext cx="6264275" cy="5545137"/>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SzPts val="1400"/>
              <a:buNone/>
            </a:pPr>
            <a:r>
              <a:rPr lang="en-US"/>
              <a:t>The Cisco IOS is designed as a </a:t>
            </a:r>
            <a:r>
              <a:rPr b="1" lang="en-US"/>
              <a:t>modal operating system</a:t>
            </a:r>
            <a:r>
              <a:rPr lang="en-US"/>
              <a:t>. The term modal describes a system where there are different modes of operation, each having its own domain of operation. The CLI uses a hierarchical structure for the modes. </a:t>
            </a:r>
            <a:endParaRPr/>
          </a:p>
          <a:p>
            <a:pPr indent="0" lvl="0" marL="0" rtl="0" algn="l">
              <a:lnSpc>
                <a:spcPct val="100000"/>
              </a:lnSpc>
              <a:spcBef>
                <a:spcPts val="270"/>
              </a:spcBef>
              <a:spcAft>
                <a:spcPts val="0"/>
              </a:spcAft>
              <a:buSzPts val="1400"/>
              <a:buNone/>
            </a:pPr>
            <a:r>
              <a:t/>
            </a:r>
            <a:endParaRPr/>
          </a:p>
          <a:p>
            <a:pPr indent="0" lvl="0" marL="0" rtl="0" algn="l">
              <a:lnSpc>
                <a:spcPct val="100000"/>
              </a:lnSpc>
              <a:spcBef>
                <a:spcPts val="270"/>
              </a:spcBef>
              <a:spcAft>
                <a:spcPts val="0"/>
              </a:spcAft>
              <a:buSzPts val="1400"/>
              <a:buNone/>
            </a:pPr>
            <a:r>
              <a:rPr lang="en-US"/>
              <a:t>In order from top to bottom, the major modes are:</a:t>
            </a:r>
            <a:endParaRPr/>
          </a:p>
          <a:p>
            <a:pPr indent="-57150" lvl="0" marL="0" rtl="0" algn="l">
              <a:lnSpc>
                <a:spcPct val="100000"/>
              </a:lnSpc>
              <a:spcBef>
                <a:spcPts val="270"/>
              </a:spcBef>
              <a:spcAft>
                <a:spcPts val="0"/>
              </a:spcAft>
              <a:buClr>
                <a:schemeClr val="dk1"/>
              </a:buClr>
              <a:buSzPts val="900"/>
              <a:buFont typeface="Arial"/>
              <a:buChar char="•"/>
            </a:pPr>
            <a:r>
              <a:rPr lang="en-US"/>
              <a:t>User executive mode</a:t>
            </a:r>
            <a:endParaRPr/>
          </a:p>
          <a:p>
            <a:pPr indent="-57150" lvl="0" marL="0" rtl="0" algn="l">
              <a:lnSpc>
                <a:spcPct val="100000"/>
              </a:lnSpc>
              <a:spcBef>
                <a:spcPts val="270"/>
              </a:spcBef>
              <a:spcAft>
                <a:spcPts val="0"/>
              </a:spcAft>
              <a:buClr>
                <a:schemeClr val="dk1"/>
              </a:buClr>
              <a:buSzPts val="900"/>
              <a:buFont typeface="Arial"/>
              <a:buChar char="•"/>
            </a:pPr>
            <a:r>
              <a:rPr lang="en-US"/>
              <a:t>Privileged executive mode</a:t>
            </a:r>
            <a:endParaRPr/>
          </a:p>
          <a:p>
            <a:pPr indent="-57150" lvl="0" marL="0" rtl="0" algn="l">
              <a:lnSpc>
                <a:spcPct val="100000"/>
              </a:lnSpc>
              <a:spcBef>
                <a:spcPts val="270"/>
              </a:spcBef>
              <a:spcAft>
                <a:spcPts val="0"/>
              </a:spcAft>
              <a:buClr>
                <a:schemeClr val="dk1"/>
              </a:buClr>
              <a:buSzPts val="900"/>
              <a:buFont typeface="Arial"/>
              <a:buChar char="•"/>
            </a:pPr>
            <a:r>
              <a:rPr lang="en-US"/>
              <a:t>Global configuration mode</a:t>
            </a:r>
            <a:endParaRPr/>
          </a:p>
          <a:p>
            <a:pPr indent="-57150" lvl="0" marL="0" rtl="0" algn="l">
              <a:lnSpc>
                <a:spcPct val="100000"/>
              </a:lnSpc>
              <a:spcBef>
                <a:spcPts val="270"/>
              </a:spcBef>
              <a:spcAft>
                <a:spcPts val="0"/>
              </a:spcAft>
              <a:buClr>
                <a:schemeClr val="dk1"/>
              </a:buClr>
              <a:buSzPts val="900"/>
              <a:buFont typeface="Arial"/>
              <a:buChar char="•"/>
            </a:pPr>
            <a:r>
              <a:rPr lang="en-US"/>
              <a:t>Other specific configuration modes</a:t>
            </a:r>
            <a:endParaRPr/>
          </a:p>
          <a:p>
            <a:pPr indent="0" lvl="0" marL="0" rtl="0" algn="l">
              <a:lnSpc>
                <a:spcPct val="100000"/>
              </a:lnSpc>
              <a:spcBef>
                <a:spcPts val="270"/>
              </a:spcBef>
              <a:spcAft>
                <a:spcPts val="0"/>
              </a:spcAft>
              <a:buSzPts val="1400"/>
              <a:buNone/>
            </a:pPr>
            <a:r>
              <a:t/>
            </a:r>
            <a:endParaRPr/>
          </a:p>
          <a:p>
            <a:pPr indent="0" lvl="0" marL="0" rtl="0" algn="l">
              <a:lnSpc>
                <a:spcPct val="100000"/>
              </a:lnSpc>
              <a:spcBef>
                <a:spcPts val="270"/>
              </a:spcBef>
              <a:spcAft>
                <a:spcPts val="0"/>
              </a:spcAft>
              <a:buSzPts val="1400"/>
              <a:buNone/>
            </a:pPr>
            <a:r>
              <a:rPr lang="en-US"/>
              <a:t>Each mode is used to accomplish particular tasks and has a specific set of commands that are available when in that mode. For example, to configure a router interface, the user must enter interface configuration mode. All configurations that are entered in interface configuration mode apply only to that interface.</a:t>
            </a:r>
            <a:endParaRPr/>
          </a:p>
          <a:p>
            <a:pPr indent="0" lvl="0" marL="0" rtl="0" algn="l">
              <a:lnSpc>
                <a:spcPct val="100000"/>
              </a:lnSpc>
              <a:spcBef>
                <a:spcPts val="270"/>
              </a:spcBef>
              <a:spcAft>
                <a:spcPts val="0"/>
              </a:spcAft>
              <a:buSzPts val="1400"/>
              <a:buNone/>
            </a:pPr>
            <a:r>
              <a:rPr lang="en-US"/>
              <a:t>Some commands are available to all users; others can be executed only after entering the mode in which that command is available. Each mode is distinguished with a distinctive prompt, and only commands that are appropriate for that mode are allowed.</a:t>
            </a:r>
            <a:endParaRPr/>
          </a:p>
          <a:p>
            <a:pPr indent="0" lvl="0" marL="0" rtl="0" algn="l">
              <a:lnSpc>
                <a:spcPct val="100000"/>
              </a:lnSpc>
              <a:spcBef>
                <a:spcPts val="270"/>
              </a:spcBef>
              <a:spcAft>
                <a:spcPts val="0"/>
              </a:spcAft>
              <a:buSzPts val="1400"/>
              <a:buNone/>
            </a:pPr>
            <a:r>
              <a:rPr lang="en-US"/>
              <a:t>The hierarchical modal structure can be configured to provide security. Different authentication can be required for each hierarchical mode. This controls the level of access that network personnel can be granted.</a:t>
            </a:r>
            <a:endParaRPr/>
          </a:p>
          <a:p>
            <a:pPr indent="0" lvl="0" marL="0" rtl="0" algn="l">
              <a:lnSpc>
                <a:spcPct val="100000"/>
              </a:lnSpc>
              <a:spcBef>
                <a:spcPts val="270"/>
              </a:spcBef>
              <a:spcAft>
                <a:spcPts val="0"/>
              </a:spcAft>
              <a:buSzPts val="1400"/>
              <a:buNone/>
            </a:pPr>
            <a:r>
              <a:rPr lang="en-US"/>
              <a:t>The figure shows the IOS modal structure with typical prompts and features.</a:t>
            </a:r>
            <a:endParaRPr/>
          </a:p>
        </p:txBody>
      </p:sp>
      <p:sp>
        <p:nvSpPr>
          <p:cNvPr id="170" name="Google Shape;170;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Clr>
                <a:schemeClr val="dk1"/>
              </a:buClr>
              <a:buSzPts val="1800"/>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15" name="Shape 15"/>
        <p:cNvGrpSpPr/>
        <p:nvPr/>
      </p:nvGrpSpPr>
      <p:grpSpPr>
        <a:xfrm>
          <a:off x="0" y="0"/>
          <a:ext cx="0" cy="0"/>
          <a:chOff x="0" y="0"/>
          <a:chExt cx="0" cy="0"/>
        </a:xfrm>
      </p:grpSpPr>
      <p:sp>
        <p:nvSpPr>
          <p:cNvPr id="16" name="Google Shape;16;p4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4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65" name="Shape 65"/>
        <p:cNvGrpSpPr/>
        <p:nvPr/>
      </p:nvGrpSpPr>
      <p:grpSpPr>
        <a:xfrm>
          <a:off x="0" y="0"/>
          <a:ext cx="0" cy="0"/>
          <a:chOff x="0" y="0"/>
          <a:chExt cx="0" cy="0"/>
        </a:xfrm>
      </p:grpSpPr>
      <p:sp>
        <p:nvSpPr>
          <p:cNvPr id="66" name="Google Shape;66;p4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4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49"/>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72" name="Shape 72"/>
        <p:cNvGrpSpPr/>
        <p:nvPr/>
      </p:nvGrpSpPr>
      <p:grpSpPr>
        <a:xfrm>
          <a:off x="0" y="0"/>
          <a:ext cx="0" cy="0"/>
          <a:chOff x="0" y="0"/>
          <a:chExt cx="0" cy="0"/>
        </a:xfrm>
      </p:grpSpPr>
      <p:sp>
        <p:nvSpPr>
          <p:cNvPr id="73" name="Google Shape;73;p5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50"/>
          <p:cNvSpPr/>
          <p:nvPr>
            <p:ph idx="2" type="pic"/>
          </p:nvPr>
        </p:nvSpPr>
        <p:spPr>
          <a:xfrm>
            <a:off x="5183188" y="987425"/>
            <a:ext cx="6172200" cy="4873625"/>
          </a:xfrm>
          <a:prstGeom prst="rect">
            <a:avLst/>
          </a:prstGeom>
          <a:noFill/>
          <a:ln>
            <a:noFill/>
          </a:ln>
        </p:spPr>
      </p:sp>
      <p:sp>
        <p:nvSpPr>
          <p:cNvPr id="75" name="Google Shape;75;p50"/>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5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5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5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79" name="Shape 79"/>
        <p:cNvGrpSpPr/>
        <p:nvPr/>
      </p:nvGrpSpPr>
      <p:grpSpPr>
        <a:xfrm>
          <a:off x="0" y="0"/>
          <a:ext cx="0" cy="0"/>
          <a:chOff x="0" y="0"/>
          <a:chExt cx="0" cy="0"/>
        </a:xfrm>
      </p:grpSpPr>
      <p:sp>
        <p:nvSpPr>
          <p:cNvPr id="80" name="Google Shape;80;p5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51"/>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5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5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5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olo e testo verticale" type="vertTitleAndTx">
  <p:cSld name="VERTICAL_TITLE_AND_VERTICAL_TEXT">
    <p:spTree>
      <p:nvGrpSpPr>
        <p:cNvPr id="85" name="Shape 85"/>
        <p:cNvGrpSpPr/>
        <p:nvPr/>
      </p:nvGrpSpPr>
      <p:grpSpPr>
        <a:xfrm>
          <a:off x="0" y="0"/>
          <a:ext cx="0" cy="0"/>
          <a:chOff x="0" y="0"/>
          <a:chExt cx="0" cy="0"/>
        </a:xfrm>
      </p:grpSpPr>
      <p:sp>
        <p:nvSpPr>
          <p:cNvPr id="86" name="Google Shape;86;p52"/>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7" name="Google Shape;87;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5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5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5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p:cSld name="1_Titolo e contenuto">
    <p:spTree>
      <p:nvGrpSpPr>
        <p:cNvPr id="21" name="Shape 21"/>
        <p:cNvGrpSpPr/>
        <p:nvPr/>
      </p:nvGrpSpPr>
      <p:grpSpPr>
        <a:xfrm>
          <a:off x="0" y="0"/>
          <a:ext cx="0" cy="0"/>
          <a:chOff x="0" y="0"/>
          <a:chExt cx="0" cy="0"/>
        </a:xfrm>
      </p:grpSpPr>
      <p:sp>
        <p:nvSpPr>
          <p:cNvPr id="22" name="Google Shape;22;p41"/>
          <p:cNvSpPr txBox="1"/>
          <p:nvPr>
            <p:ph idx="1" type="body"/>
          </p:nvPr>
        </p:nvSpPr>
        <p:spPr>
          <a:xfrm>
            <a:off x="335360" y="1600200"/>
            <a:ext cx="11247040" cy="4925144"/>
          </a:xfrm>
          <a:prstGeom prst="rect">
            <a:avLst/>
          </a:prstGeom>
          <a:noFill/>
          <a:ln>
            <a:noFill/>
          </a:ln>
        </p:spPr>
        <p:txBody>
          <a:bodyPr anchorCtr="0" anchor="t" bIns="45700" lIns="91425" spcFirstLastPara="1" rIns="91425" wrap="square" tIns="45700">
            <a:noAutofit/>
          </a:bodyPr>
          <a:lstStyle>
            <a:lvl1pPr indent="-431800" lvl="0" marL="457200" marR="0" algn="l">
              <a:lnSpc>
                <a:spcPct val="90000"/>
              </a:lnSpc>
              <a:spcBef>
                <a:spcPts val="640"/>
              </a:spcBef>
              <a:spcAft>
                <a:spcPts val="0"/>
              </a:spcAft>
              <a:buClr>
                <a:srgbClr val="003366"/>
              </a:buClr>
              <a:buSzPts val="3200"/>
              <a:buFont typeface="Arial"/>
              <a:buChar char="•"/>
              <a:defRPr b="0" i="0" sz="3200" u="none" cap="none" strike="noStrike">
                <a:solidFill>
                  <a:srgbClr val="003366"/>
                </a:solidFill>
                <a:latin typeface="Calibri"/>
                <a:ea typeface="Calibri"/>
                <a:cs typeface="Calibri"/>
                <a:sym typeface="Calibri"/>
              </a:defRPr>
            </a:lvl1pPr>
            <a:lvl2pPr indent="-406400" lvl="1" marL="914400" marR="0" algn="l">
              <a:lnSpc>
                <a:spcPct val="90000"/>
              </a:lnSpc>
              <a:spcBef>
                <a:spcPts val="560"/>
              </a:spcBef>
              <a:spcAft>
                <a:spcPts val="0"/>
              </a:spcAft>
              <a:buClr>
                <a:srgbClr val="003366"/>
              </a:buClr>
              <a:buSzPts val="2800"/>
              <a:buFont typeface="Arial"/>
              <a:buChar char="–"/>
              <a:defRPr b="0" i="0" sz="2800" u="none" cap="none" strike="noStrike">
                <a:solidFill>
                  <a:srgbClr val="003366"/>
                </a:solidFill>
                <a:latin typeface="Calibri"/>
                <a:ea typeface="Calibri"/>
                <a:cs typeface="Calibri"/>
                <a:sym typeface="Calibri"/>
              </a:defRPr>
            </a:lvl2pPr>
            <a:lvl3pPr indent="-381000" lvl="2" marL="1371600" marR="0" algn="l">
              <a:lnSpc>
                <a:spcPct val="90000"/>
              </a:lnSpc>
              <a:spcBef>
                <a:spcPts val="480"/>
              </a:spcBef>
              <a:spcAft>
                <a:spcPts val="0"/>
              </a:spcAft>
              <a:buClr>
                <a:srgbClr val="003366"/>
              </a:buClr>
              <a:buSzPts val="2400"/>
              <a:buFont typeface="Arial"/>
              <a:buChar char="•"/>
              <a:defRPr b="0" i="0" sz="2400" u="none" cap="none" strike="noStrike">
                <a:solidFill>
                  <a:srgbClr val="003366"/>
                </a:solidFill>
                <a:latin typeface="Calibri"/>
                <a:ea typeface="Calibri"/>
                <a:cs typeface="Calibri"/>
                <a:sym typeface="Calibri"/>
              </a:defRPr>
            </a:lvl3pPr>
            <a:lvl4pPr indent="-355600" lvl="3" marL="1828800" marR="0" algn="l">
              <a:lnSpc>
                <a:spcPct val="90000"/>
              </a:lnSpc>
              <a:spcBef>
                <a:spcPts val="400"/>
              </a:spcBef>
              <a:spcAft>
                <a:spcPts val="0"/>
              </a:spcAft>
              <a:buClr>
                <a:srgbClr val="003366"/>
              </a:buClr>
              <a:buSzPts val="2000"/>
              <a:buFont typeface="Arial"/>
              <a:buChar char="–"/>
              <a:defRPr b="0" i="0" sz="2000" u="none" cap="none" strike="noStrike">
                <a:solidFill>
                  <a:srgbClr val="003366"/>
                </a:solidFill>
                <a:latin typeface="Calibri"/>
                <a:ea typeface="Calibri"/>
                <a:cs typeface="Calibri"/>
                <a:sym typeface="Calibri"/>
              </a:defRPr>
            </a:lvl4pPr>
            <a:lvl5pPr indent="-355600" lvl="4" marL="2286000" marR="0" algn="l">
              <a:lnSpc>
                <a:spcPct val="90000"/>
              </a:lnSpc>
              <a:spcBef>
                <a:spcPts val="400"/>
              </a:spcBef>
              <a:spcAft>
                <a:spcPts val="0"/>
              </a:spcAft>
              <a:buClr>
                <a:srgbClr val="003366"/>
              </a:buClr>
              <a:buSzPts val="2000"/>
              <a:buFont typeface="Arial"/>
              <a:buChar char="»"/>
              <a:defRPr b="0" i="0" sz="2000" u="none" cap="none" strike="noStrike">
                <a:solidFill>
                  <a:srgbClr val="003366"/>
                </a:solidFill>
                <a:latin typeface="Calibri"/>
                <a:ea typeface="Calibri"/>
                <a:cs typeface="Calibri"/>
                <a:sym typeface="Calibri"/>
              </a:defRPr>
            </a:lvl5pPr>
            <a:lvl6pPr indent="-355600" lvl="5" marL="2743200" marR="0" algn="l">
              <a:lnSpc>
                <a:spcPct val="9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9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9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9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23" name="Google Shape;23;p41"/>
          <p:cNvSpPr txBox="1"/>
          <p:nvPr>
            <p:ph type="title"/>
          </p:nvPr>
        </p:nvSpPr>
        <p:spPr>
          <a:xfrm>
            <a:off x="335360" y="116632"/>
            <a:ext cx="9985109" cy="1080120"/>
          </a:xfrm>
          <a:prstGeom prst="rect">
            <a:avLst/>
          </a:prstGeom>
          <a:noFill/>
          <a:ln>
            <a:noFill/>
          </a:ln>
        </p:spPr>
        <p:txBody>
          <a:bodyPr anchorCtr="0" anchor="b" bIns="45700" lIns="91425" spcFirstLastPara="1" rIns="91425" wrap="square" tIns="45700">
            <a:noAutofit/>
          </a:bodyPr>
          <a:lstStyle>
            <a:lvl1pPr lvl="0" marR="0" algn="l">
              <a:lnSpc>
                <a:spcPct val="90000"/>
              </a:lnSpc>
              <a:spcBef>
                <a:spcPts val="0"/>
              </a:spcBef>
              <a:spcAft>
                <a:spcPts val="0"/>
              </a:spcAft>
              <a:buClr>
                <a:srgbClr val="003366"/>
              </a:buClr>
              <a:buSzPts val="1400"/>
              <a:buFont typeface="Calibri"/>
              <a:buNone/>
              <a:defRPr b="1" i="0" sz="4400" u="none" cap="none" strike="noStrike">
                <a:solidFill>
                  <a:srgbClr val="003366"/>
                </a:solidFill>
                <a:latin typeface="Calibri"/>
                <a:ea typeface="Calibri"/>
                <a:cs typeface="Calibri"/>
                <a:sym typeface="Calibri"/>
              </a:defRPr>
            </a:lvl1pPr>
            <a:lvl2pPr lvl="1" marR="0" algn="ctr">
              <a:spcBef>
                <a:spcPts val="0"/>
              </a:spcBef>
              <a:spcAft>
                <a:spcPts val="0"/>
              </a:spcAft>
              <a:buClr>
                <a:srgbClr val="003366"/>
              </a:buClr>
              <a:buSzPts val="1400"/>
              <a:buFont typeface="Calibri"/>
              <a:buNone/>
              <a:defRPr b="0" i="0" sz="4400" u="none" cap="none" strike="noStrike">
                <a:solidFill>
                  <a:srgbClr val="003366"/>
                </a:solidFill>
                <a:latin typeface="Calibri"/>
                <a:ea typeface="Calibri"/>
                <a:cs typeface="Calibri"/>
                <a:sym typeface="Calibri"/>
              </a:defRPr>
            </a:lvl2pPr>
            <a:lvl3pPr lvl="2" marR="0" algn="ctr">
              <a:spcBef>
                <a:spcPts val="0"/>
              </a:spcBef>
              <a:spcAft>
                <a:spcPts val="0"/>
              </a:spcAft>
              <a:buClr>
                <a:srgbClr val="003366"/>
              </a:buClr>
              <a:buSzPts val="1400"/>
              <a:buFont typeface="Calibri"/>
              <a:buNone/>
              <a:defRPr b="0" i="0" sz="4400" u="none" cap="none" strike="noStrike">
                <a:solidFill>
                  <a:srgbClr val="003366"/>
                </a:solidFill>
                <a:latin typeface="Calibri"/>
                <a:ea typeface="Calibri"/>
                <a:cs typeface="Calibri"/>
                <a:sym typeface="Calibri"/>
              </a:defRPr>
            </a:lvl3pPr>
            <a:lvl4pPr lvl="3" marR="0" algn="ctr">
              <a:spcBef>
                <a:spcPts val="0"/>
              </a:spcBef>
              <a:spcAft>
                <a:spcPts val="0"/>
              </a:spcAft>
              <a:buClr>
                <a:srgbClr val="003366"/>
              </a:buClr>
              <a:buSzPts val="1400"/>
              <a:buFont typeface="Calibri"/>
              <a:buNone/>
              <a:defRPr b="0" i="0" sz="4400" u="none" cap="none" strike="noStrike">
                <a:solidFill>
                  <a:srgbClr val="003366"/>
                </a:solidFill>
                <a:latin typeface="Calibri"/>
                <a:ea typeface="Calibri"/>
                <a:cs typeface="Calibri"/>
                <a:sym typeface="Calibri"/>
              </a:defRPr>
            </a:lvl4pPr>
            <a:lvl5pPr lvl="4" marR="0" algn="ctr">
              <a:spcBef>
                <a:spcPts val="0"/>
              </a:spcBef>
              <a:spcAft>
                <a:spcPts val="0"/>
              </a:spcAft>
              <a:buClr>
                <a:srgbClr val="003366"/>
              </a:buClr>
              <a:buSzPts val="1400"/>
              <a:buFont typeface="Calibri"/>
              <a:buNone/>
              <a:defRPr b="0" i="0" sz="4400" u="none" cap="none" strike="noStrike">
                <a:solidFill>
                  <a:srgbClr val="003366"/>
                </a:solidFill>
                <a:latin typeface="Calibri"/>
                <a:ea typeface="Calibri"/>
                <a:cs typeface="Calibri"/>
                <a:sym typeface="Calibri"/>
              </a:defRPr>
            </a:lvl5pPr>
            <a:lvl6pPr lvl="5" marR="0" algn="ctr">
              <a:spcBef>
                <a:spcPts val="0"/>
              </a:spcBef>
              <a:spcAft>
                <a:spcPts val="0"/>
              </a:spcAft>
              <a:buClr>
                <a:srgbClr val="003366"/>
              </a:buClr>
              <a:buSzPts val="1400"/>
              <a:buFont typeface="Calibri"/>
              <a:buNone/>
              <a:defRPr b="0" i="0" sz="4400" u="none" cap="none" strike="noStrike">
                <a:solidFill>
                  <a:srgbClr val="003366"/>
                </a:solidFill>
                <a:latin typeface="Calibri"/>
                <a:ea typeface="Calibri"/>
                <a:cs typeface="Calibri"/>
                <a:sym typeface="Calibri"/>
              </a:defRPr>
            </a:lvl6pPr>
            <a:lvl7pPr lvl="6" marR="0" algn="ctr">
              <a:spcBef>
                <a:spcPts val="0"/>
              </a:spcBef>
              <a:spcAft>
                <a:spcPts val="0"/>
              </a:spcAft>
              <a:buClr>
                <a:srgbClr val="003366"/>
              </a:buClr>
              <a:buSzPts val="1400"/>
              <a:buFont typeface="Calibri"/>
              <a:buNone/>
              <a:defRPr b="0" i="0" sz="4400" u="none" cap="none" strike="noStrike">
                <a:solidFill>
                  <a:srgbClr val="003366"/>
                </a:solidFill>
                <a:latin typeface="Calibri"/>
                <a:ea typeface="Calibri"/>
                <a:cs typeface="Calibri"/>
                <a:sym typeface="Calibri"/>
              </a:defRPr>
            </a:lvl7pPr>
            <a:lvl8pPr lvl="7" marR="0" algn="ctr">
              <a:spcBef>
                <a:spcPts val="0"/>
              </a:spcBef>
              <a:spcAft>
                <a:spcPts val="0"/>
              </a:spcAft>
              <a:buClr>
                <a:srgbClr val="003366"/>
              </a:buClr>
              <a:buSzPts val="1400"/>
              <a:buFont typeface="Calibri"/>
              <a:buNone/>
              <a:defRPr b="0" i="0" sz="4400" u="none" cap="none" strike="noStrike">
                <a:solidFill>
                  <a:srgbClr val="003366"/>
                </a:solidFill>
                <a:latin typeface="Calibri"/>
                <a:ea typeface="Calibri"/>
                <a:cs typeface="Calibri"/>
                <a:sym typeface="Calibri"/>
              </a:defRPr>
            </a:lvl8pPr>
            <a:lvl9pPr lvl="8" marR="0" algn="ctr">
              <a:spcBef>
                <a:spcPts val="0"/>
              </a:spcBef>
              <a:spcAft>
                <a:spcPts val="0"/>
              </a:spcAft>
              <a:buClr>
                <a:srgbClr val="003366"/>
              </a:buClr>
              <a:buSzPts val="1400"/>
              <a:buFont typeface="Calibri"/>
              <a:buNone/>
              <a:defRPr b="0" i="0" sz="4400" u="none" cap="none" strike="noStrike">
                <a:solidFill>
                  <a:srgbClr val="003366"/>
                </a:solidFill>
                <a:latin typeface="Calibri"/>
                <a:ea typeface="Calibri"/>
                <a:cs typeface="Calibri"/>
                <a:sym typeface="Calibri"/>
              </a:defRPr>
            </a:lvl9pPr>
          </a:lstStyle>
          <a:p/>
        </p:txBody>
      </p:sp>
      <p:sp>
        <p:nvSpPr>
          <p:cNvPr id="24" name="Google Shape;24;p41"/>
          <p:cNvSpPr txBox="1"/>
          <p:nvPr>
            <p:ph idx="12" type="sldNum"/>
          </p:nvPr>
        </p:nvSpPr>
        <p:spPr>
          <a:xfrm>
            <a:off x="11123085" y="6661150"/>
            <a:ext cx="1068916" cy="1968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p:cSld name="1_Solo titolo">
    <p:spTree>
      <p:nvGrpSpPr>
        <p:cNvPr id="25" name="Shape 25"/>
        <p:cNvGrpSpPr/>
        <p:nvPr/>
      </p:nvGrpSpPr>
      <p:grpSpPr>
        <a:xfrm>
          <a:off x="0" y="0"/>
          <a:ext cx="0" cy="0"/>
          <a:chOff x="0" y="0"/>
          <a:chExt cx="0" cy="0"/>
        </a:xfrm>
      </p:grpSpPr>
      <p:sp>
        <p:nvSpPr>
          <p:cNvPr id="26" name="Google Shape;26;p42"/>
          <p:cNvSpPr txBox="1"/>
          <p:nvPr>
            <p:ph type="title"/>
          </p:nvPr>
        </p:nvSpPr>
        <p:spPr>
          <a:xfrm>
            <a:off x="335360" y="116632"/>
            <a:ext cx="9985109" cy="1080120"/>
          </a:xfrm>
          <a:prstGeom prst="rect">
            <a:avLst/>
          </a:prstGeom>
          <a:noFill/>
          <a:ln>
            <a:noFill/>
          </a:ln>
        </p:spPr>
        <p:txBody>
          <a:bodyPr anchorCtr="0" anchor="b" bIns="45700" lIns="91425" spcFirstLastPara="1" rIns="91425" wrap="square" tIns="45700">
            <a:noAutofit/>
          </a:bodyPr>
          <a:lstStyle>
            <a:lvl1pPr lvl="0" marR="0" algn="l">
              <a:lnSpc>
                <a:spcPct val="90000"/>
              </a:lnSpc>
              <a:spcBef>
                <a:spcPts val="0"/>
              </a:spcBef>
              <a:spcAft>
                <a:spcPts val="0"/>
              </a:spcAft>
              <a:buClr>
                <a:srgbClr val="003366"/>
              </a:buClr>
              <a:buSzPts val="1400"/>
              <a:buFont typeface="Calibri"/>
              <a:buNone/>
              <a:defRPr b="1" i="0" sz="4400" u="none" cap="none" strike="noStrike">
                <a:solidFill>
                  <a:srgbClr val="003366"/>
                </a:solidFill>
                <a:latin typeface="Calibri"/>
                <a:ea typeface="Calibri"/>
                <a:cs typeface="Calibri"/>
                <a:sym typeface="Calibri"/>
              </a:defRPr>
            </a:lvl1pPr>
            <a:lvl2pPr lvl="1" marR="0" algn="ctr">
              <a:spcBef>
                <a:spcPts val="0"/>
              </a:spcBef>
              <a:spcAft>
                <a:spcPts val="0"/>
              </a:spcAft>
              <a:buClr>
                <a:srgbClr val="003366"/>
              </a:buClr>
              <a:buSzPts val="1400"/>
              <a:buFont typeface="Calibri"/>
              <a:buNone/>
              <a:defRPr b="0" i="0" sz="4400" u="none" cap="none" strike="noStrike">
                <a:solidFill>
                  <a:srgbClr val="003366"/>
                </a:solidFill>
                <a:latin typeface="Calibri"/>
                <a:ea typeface="Calibri"/>
                <a:cs typeface="Calibri"/>
                <a:sym typeface="Calibri"/>
              </a:defRPr>
            </a:lvl2pPr>
            <a:lvl3pPr lvl="2" marR="0" algn="ctr">
              <a:spcBef>
                <a:spcPts val="0"/>
              </a:spcBef>
              <a:spcAft>
                <a:spcPts val="0"/>
              </a:spcAft>
              <a:buClr>
                <a:srgbClr val="003366"/>
              </a:buClr>
              <a:buSzPts val="1400"/>
              <a:buFont typeface="Calibri"/>
              <a:buNone/>
              <a:defRPr b="0" i="0" sz="4400" u="none" cap="none" strike="noStrike">
                <a:solidFill>
                  <a:srgbClr val="003366"/>
                </a:solidFill>
                <a:latin typeface="Calibri"/>
                <a:ea typeface="Calibri"/>
                <a:cs typeface="Calibri"/>
                <a:sym typeface="Calibri"/>
              </a:defRPr>
            </a:lvl3pPr>
            <a:lvl4pPr lvl="3" marR="0" algn="ctr">
              <a:spcBef>
                <a:spcPts val="0"/>
              </a:spcBef>
              <a:spcAft>
                <a:spcPts val="0"/>
              </a:spcAft>
              <a:buClr>
                <a:srgbClr val="003366"/>
              </a:buClr>
              <a:buSzPts val="1400"/>
              <a:buFont typeface="Calibri"/>
              <a:buNone/>
              <a:defRPr b="0" i="0" sz="4400" u="none" cap="none" strike="noStrike">
                <a:solidFill>
                  <a:srgbClr val="003366"/>
                </a:solidFill>
                <a:latin typeface="Calibri"/>
                <a:ea typeface="Calibri"/>
                <a:cs typeface="Calibri"/>
                <a:sym typeface="Calibri"/>
              </a:defRPr>
            </a:lvl4pPr>
            <a:lvl5pPr lvl="4" marR="0" algn="ctr">
              <a:spcBef>
                <a:spcPts val="0"/>
              </a:spcBef>
              <a:spcAft>
                <a:spcPts val="0"/>
              </a:spcAft>
              <a:buClr>
                <a:srgbClr val="003366"/>
              </a:buClr>
              <a:buSzPts val="1400"/>
              <a:buFont typeface="Calibri"/>
              <a:buNone/>
              <a:defRPr b="0" i="0" sz="4400" u="none" cap="none" strike="noStrike">
                <a:solidFill>
                  <a:srgbClr val="003366"/>
                </a:solidFill>
                <a:latin typeface="Calibri"/>
                <a:ea typeface="Calibri"/>
                <a:cs typeface="Calibri"/>
                <a:sym typeface="Calibri"/>
              </a:defRPr>
            </a:lvl5pPr>
            <a:lvl6pPr lvl="5" marR="0" algn="ctr">
              <a:spcBef>
                <a:spcPts val="0"/>
              </a:spcBef>
              <a:spcAft>
                <a:spcPts val="0"/>
              </a:spcAft>
              <a:buClr>
                <a:srgbClr val="003366"/>
              </a:buClr>
              <a:buSzPts val="1400"/>
              <a:buFont typeface="Calibri"/>
              <a:buNone/>
              <a:defRPr b="0" i="0" sz="4400" u="none" cap="none" strike="noStrike">
                <a:solidFill>
                  <a:srgbClr val="003366"/>
                </a:solidFill>
                <a:latin typeface="Calibri"/>
                <a:ea typeface="Calibri"/>
                <a:cs typeface="Calibri"/>
                <a:sym typeface="Calibri"/>
              </a:defRPr>
            </a:lvl6pPr>
            <a:lvl7pPr lvl="6" marR="0" algn="ctr">
              <a:spcBef>
                <a:spcPts val="0"/>
              </a:spcBef>
              <a:spcAft>
                <a:spcPts val="0"/>
              </a:spcAft>
              <a:buClr>
                <a:srgbClr val="003366"/>
              </a:buClr>
              <a:buSzPts val="1400"/>
              <a:buFont typeface="Calibri"/>
              <a:buNone/>
              <a:defRPr b="0" i="0" sz="4400" u="none" cap="none" strike="noStrike">
                <a:solidFill>
                  <a:srgbClr val="003366"/>
                </a:solidFill>
                <a:latin typeface="Calibri"/>
                <a:ea typeface="Calibri"/>
                <a:cs typeface="Calibri"/>
                <a:sym typeface="Calibri"/>
              </a:defRPr>
            </a:lvl7pPr>
            <a:lvl8pPr lvl="7" marR="0" algn="ctr">
              <a:spcBef>
                <a:spcPts val="0"/>
              </a:spcBef>
              <a:spcAft>
                <a:spcPts val="0"/>
              </a:spcAft>
              <a:buClr>
                <a:srgbClr val="003366"/>
              </a:buClr>
              <a:buSzPts val="1400"/>
              <a:buFont typeface="Calibri"/>
              <a:buNone/>
              <a:defRPr b="0" i="0" sz="4400" u="none" cap="none" strike="noStrike">
                <a:solidFill>
                  <a:srgbClr val="003366"/>
                </a:solidFill>
                <a:latin typeface="Calibri"/>
                <a:ea typeface="Calibri"/>
                <a:cs typeface="Calibri"/>
                <a:sym typeface="Calibri"/>
              </a:defRPr>
            </a:lvl8pPr>
            <a:lvl9pPr lvl="8" marR="0" algn="ctr">
              <a:spcBef>
                <a:spcPts val="0"/>
              </a:spcBef>
              <a:spcAft>
                <a:spcPts val="0"/>
              </a:spcAft>
              <a:buClr>
                <a:srgbClr val="003366"/>
              </a:buClr>
              <a:buSzPts val="1400"/>
              <a:buFont typeface="Calibri"/>
              <a:buNone/>
              <a:defRPr b="0" i="0" sz="4400" u="none" cap="none" strike="noStrike">
                <a:solidFill>
                  <a:srgbClr val="003366"/>
                </a:solidFill>
                <a:latin typeface="Calibri"/>
                <a:ea typeface="Calibri"/>
                <a:cs typeface="Calibri"/>
                <a:sym typeface="Calibri"/>
              </a:defRPr>
            </a:lvl9pPr>
          </a:lstStyle>
          <a:p/>
        </p:txBody>
      </p:sp>
      <p:sp>
        <p:nvSpPr>
          <p:cNvPr id="27" name="Google Shape;27;p42"/>
          <p:cNvSpPr txBox="1"/>
          <p:nvPr>
            <p:ph idx="12" type="sldNum"/>
          </p:nvPr>
        </p:nvSpPr>
        <p:spPr>
          <a:xfrm>
            <a:off x="11123085" y="6661150"/>
            <a:ext cx="1068916" cy="19685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1pPr>
            <a:lvl2pPr indent="0" lvl="1"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2pPr>
            <a:lvl3pPr indent="0" lvl="2"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3pPr>
            <a:lvl4pPr indent="0" lvl="3"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4pPr>
            <a:lvl5pPr indent="0" lvl="4"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5pPr>
            <a:lvl6pPr indent="0" lvl="5"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6pPr>
            <a:lvl7pPr indent="0" lvl="6"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7pPr>
            <a:lvl8pPr indent="0" lvl="7"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8pPr>
            <a:lvl9pPr indent="0" lvl="8" marL="0" marR="0" algn="r">
              <a:spcBef>
                <a:spcPts val="0"/>
              </a:spcBef>
              <a:spcAft>
                <a:spcPts val="0"/>
              </a:spcAft>
              <a:buClr>
                <a:srgbClr val="888888"/>
              </a:buClr>
              <a:buSzPts val="1200"/>
              <a:buFont typeface="Calibri"/>
              <a:buNone/>
              <a:defRPr sz="12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a" type="blank">
  <p:cSld name="BLANK">
    <p:spTree>
      <p:nvGrpSpPr>
        <p:cNvPr id="28" name="Shape 28"/>
        <p:cNvGrpSpPr/>
        <p:nvPr/>
      </p:nvGrpSpPr>
      <p:grpSpPr>
        <a:xfrm>
          <a:off x="0" y="0"/>
          <a:ext cx="0" cy="0"/>
          <a:chOff x="0" y="0"/>
          <a:chExt cx="0" cy="0"/>
        </a:xfrm>
      </p:grpSpPr>
      <p:sp>
        <p:nvSpPr>
          <p:cNvPr id="29" name="Google Shape;29;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32" name="Shape 32"/>
        <p:cNvGrpSpPr/>
        <p:nvPr/>
      </p:nvGrpSpPr>
      <p:grpSpPr>
        <a:xfrm>
          <a:off x="0" y="0"/>
          <a:ext cx="0" cy="0"/>
          <a:chOff x="0" y="0"/>
          <a:chExt cx="0" cy="0"/>
        </a:xfrm>
      </p:grpSpPr>
      <p:sp>
        <p:nvSpPr>
          <p:cNvPr id="33" name="Google Shape;33;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4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38" name="Shape 38"/>
        <p:cNvGrpSpPr/>
        <p:nvPr/>
      </p:nvGrpSpPr>
      <p:grpSpPr>
        <a:xfrm>
          <a:off x="0" y="0"/>
          <a:ext cx="0" cy="0"/>
          <a:chOff x="0" y="0"/>
          <a:chExt cx="0" cy="0"/>
        </a:xfrm>
      </p:grpSpPr>
      <p:sp>
        <p:nvSpPr>
          <p:cNvPr id="39" name="Google Shape;39;p4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4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1" name="Google Shape;41;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e contenuti" type="twoObj">
  <p:cSld name="TWO_OBJECTS">
    <p:spTree>
      <p:nvGrpSpPr>
        <p:cNvPr id="44" name="Shape 44"/>
        <p:cNvGrpSpPr/>
        <p:nvPr/>
      </p:nvGrpSpPr>
      <p:grpSpPr>
        <a:xfrm>
          <a:off x="0" y="0"/>
          <a:ext cx="0" cy="0"/>
          <a:chOff x="0" y="0"/>
          <a:chExt cx="0" cy="0"/>
        </a:xfrm>
      </p:grpSpPr>
      <p:sp>
        <p:nvSpPr>
          <p:cNvPr id="45" name="Google Shape;45;p4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4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4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51" name="Shape 51"/>
        <p:cNvGrpSpPr/>
        <p:nvPr/>
      </p:nvGrpSpPr>
      <p:grpSpPr>
        <a:xfrm>
          <a:off x="0" y="0"/>
          <a:ext cx="0" cy="0"/>
          <a:chOff x="0" y="0"/>
          <a:chExt cx="0" cy="0"/>
        </a:xfrm>
      </p:grpSpPr>
      <p:sp>
        <p:nvSpPr>
          <p:cNvPr id="52" name="Google Shape;52;p4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4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4" name="Google Shape;54;p4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4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6" name="Google Shape;56;p4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7" name="Google Shape;57;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60" name="Shape 60"/>
        <p:cNvGrpSpPr/>
        <p:nvPr/>
      </p:nvGrpSpPr>
      <p:grpSpPr>
        <a:xfrm>
          <a:off x="0" y="0"/>
          <a:ext cx="0" cy="0"/>
          <a:chOff x="0" y="0"/>
          <a:chExt cx="0" cy="0"/>
        </a:xfrm>
      </p:grpSpPr>
      <p:sp>
        <p:nvSpPr>
          <p:cNvPr id="61" name="Google Shape;61;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2" name="Google Shape;62;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6.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2.png"/><Relationship Id="rId5" Type="http://schemas.openxmlformats.org/officeDocument/2006/relationships/image" Target="../media/image32.png"/><Relationship Id="rId6"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5.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1.png"/><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5.png"/><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gif"/><Relationship Id="rId4" Type="http://schemas.openxmlformats.org/officeDocument/2006/relationships/image" Target="../media/image3.jpg"/><Relationship Id="rId5" Type="http://schemas.openxmlformats.org/officeDocument/2006/relationships/image" Target="../media/image10.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8.png"/><Relationship Id="rId5"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
          <p:cNvSpPr txBox="1"/>
          <p:nvPr>
            <p:ph type="ctrTitle"/>
          </p:nvPr>
        </p:nvSpPr>
        <p:spPr>
          <a:xfrm>
            <a:off x="2209800" y="2130426"/>
            <a:ext cx="8134350" cy="1470025"/>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dk1"/>
              </a:buClr>
              <a:buSzPts val="4000"/>
              <a:buFont typeface="Calibri"/>
              <a:buNone/>
            </a:pPr>
            <a:r>
              <a:rPr lang="en-US" sz="4000"/>
              <a:t>Internet Backbone</a:t>
            </a:r>
            <a:endParaRPr sz="4000"/>
          </a:p>
        </p:txBody>
      </p:sp>
      <p:sp>
        <p:nvSpPr>
          <p:cNvPr id="97" name="Google Shape;97;p1"/>
          <p:cNvSpPr txBox="1"/>
          <p:nvPr/>
        </p:nvSpPr>
        <p:spPr>
          <a:xfrm>
            <a:off x="1703389" y="5516564"/>
            <a:ext cx="7680325" cy="12287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2400" u="none" cap="none" strike="noStrike">
                <a:solidFill>
                  <a:srgbClr val="888888"/>
                </a:solidFill>
                <a:latin typeface="Calibri"/>
                <a:ea typeface="Calibri"/>
                <a:cs typeface="Calibri"/>
                <a:sym typeface="Calibri"/>
              </a:rPr>
              <a:t>Antonio Virdis</a:t>
            </a:r>
            <a:endParaRPr b="0" i="0" sz="1800" u="none" cap="none" strike="noStrike">
              <a:solidFill>
                <a:schemeClr val="dk1"/>
              </a:solidFill>
              <a:latin typeface="Calibri"/>
              <a:ea typeface="Calibri"/>
              <a:cs typeface="Calibri"/>
              <a:sym typeface="Calibri"/>
            </a:endParaRPr>
          </a:p>
          <a:p>
            <a:pPr indent="0" lvl="0" marL="0" marR="0" rtl="0" algn="l">
              <a:spcBef>
                <a:spcPts val="0"/>
              </a:spcBef>
              <a:spcAft>
                <a:spcPts val="0"/>
              </a:spcAft>
              <a:buNone/>
            </a:pPr>
            <a:r>
              <a:rPr b="0" i="0" lang="en-US" sz="2400" u="none" cap="none" strike="noStrike">
                <a:solidFill>
                  <a:srgbClr val="888888"/>
                </a:solidFill>
                <a:latin typeface="Calibri"/>
                <a:ea typeface="Calibri"/>
                <a:cs typeface="Calibri"/>
                <a:sym typeface="Calibri"/>
              </a:rPr>
              <a:t>Assistant Professor@ University of Pisa</a:t>
            </a:r>
            <a:endParaRPr sz="2400">
              <a:solidFill>
                <a:srgbClr val="888888"/>
              </a:solidFill>
              <a:latin typeface="Calibri"/>
              <a:ea typeface="Calibri"/>
              <a:cs typeface="Calibri"/>
              <a:sym typeface="Calibri"/>
            </a:endParaRPr>
          </a:p>
          <a:p>
            <a:pPr indent="0" lvl="0" marL="0" marR="0" rtl="0" algn="l">
              <a:spcBef>
                <a:spcPts val="0"/>
              </a:spcBef>
              <a:spcAft>
                <a:spcPts val="0"/>
              </a:spcAft>
              <a:buNone/>
            </a:pPr>
            <a:r>
              <a:rPr lang="en-US" sz="1800">
                <a:solidFill>
                  <a:srgbClr val="888888"/>
                </a:solidFill>
                <a:latin typeface="Calibri"/>
                <a:ea typeface="Calibri"/>
                <a:cs typeface="Calibri"/>
                <a:sym typeface="Calibri"/>
              </a:rPr>
              <a:t>antonio.virdis@unipi.it</a:t>
            </a:r>
            <a:endParaRPr sz="1800">
              <a:solidFill>
                <a:srgbClr val="888888"/>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9"/>
          <p:cNvSpPr txBox="1"/>
          <p:nvPr>
            <p:ph type="title"/>
          </p:nvPr>
        </p:nvSpPr>
        <p:spPr>
          <a:xfrm>
            <a:off x="1775520" y="116632"/>
            <a:ext cx="7488832" cy="108012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IOS prompt structure</a:t>
            </a:r>
            <a:endParaRPr/>
          </a:p>
        </p:txBody>
      </p:sp>
      <p:sp>
        <p:nvSpPr>
          <p:cNvPr id="183" name="Google Shape;183;p9"/>
          <p:cNvSpPr txBox="1"/>
          <p:nvPr>
            <p:ph idx="12" type="sldNum"/>
          </p:nvPr>
        </p:nvSpPr>
        <p:spPr>
          <a:xfrm>
            <a:off x="9866314" y="6661150"/>
            <a:ext cx="801687" cy="19685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pic>
        <p:nvPicPr>
          <p:cNvPr id="184" name="Google Shape;184;p9"/>
          <p:cNvPicPr preferRelativeResize="0"/>
          <p:nvPr/>
        </p:nvPicPr>
        <p:blipFill rotWithShape="1">
          <a:blip r:embed="rId3">
            <a:alphaModFix/>
          </a:blip>
          <a:srcRect b="0" l="0" r="0" t="0"/>
          <a:stretch/>
        </p:blipFill>
        <p:spPr>
          <a:xfrm>
            <a:off x="2139376" y="1700808"/>
            <a:ext cx="7734300" cy="4762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10"/>
          <p:cNvSpPr txBox="1"/>
          <p:nvPr>
            <p:ph type="title"/>
          </p:nvPr>
        </p:nvSpPr>
        <p:spPr>
          <a:xfrm>
            <a:off x="1775520" y="116632"/>
            <a:ext cx="7488832" cy="108012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03366"/>
              </a:buClr>
              <a:buSzPts val="1400"/>
              <a:buFont typeface="Calibri"/>
              <a:buNone/>
            </a:pPr>
            <a:r>
              <a:rPr lang="en-US" sz="3959"/>
              <a:t>Moving between primary modes</a:t>
            </a:r>
            <a:endParaRPr sz="3959"/>
          </a:p>
        </p:txBody>
      </p:sp>
      <p:sp>
        <p:nvSpPr>
          <p:cNvPr id="191" name="Google Shape;191;p10"/>
          <p:cNvSpPr txBox="1"/>
          <p:nvPr>
            <p:ph idx="12" type="sldNum"/>
          </p:nvPr>
        </p:nvSpPr>
        <p:spPr>
          <a:xfrm>
            <a:off x="9866314" y="6661150"/>
            <a:ext cx="801687" cy="19685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192" name="Google Shape;192;p10"/>
          <p:cNvSpPr/>
          <p:nvPr/>
        </p:nvSpPr>
        <p:spPr>
          <a:xfrm>
            <a:off x="1543914" y="1782231"/>
            <a:ext cx="9104171" cy="3970277"/>
          </a:xfrm>
          <a:prstGeom prst="rect">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Router con0 in now available.</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b="1" sz="18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Press RETURN to get started.</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18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User Access Verification</a:t>
            </a:r>
            <a:endParaRPr sz="18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Password:</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Router&gt;</a:t>
            </a:r>
            <a:r>
              <a:rPr b="1" lang="en-US" sz="1800">
                <a:solidFill>
                  <a:schemeClr val="dk1"/>
                </a:solidFill>
                <a:latin typeface="Courier New"/>
                <a:ea typeface="Courier New"/>
                <a:cs typeface="Courier New"/>
                <a:sym typeface="Courier New"/>
              </a:rPr>
              <a:t>enable</a:t>
            </a:r>
            <a:endParaRPr b="1" sz="18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Password:</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Router#</a:t>
            </a:r>
            <a:r>
              <a:rPr b="1" lang="en-US" sz="1800">
                <a:solidFill>
                  <a:schemeClr val="dk1"/>
                </a:solidFill>
                <a:latin typeface="Courier New"/>
                <a:ea typeface="Courier New"/>
                <a:cs typeface="Courier New"/>
                <a:sym typeface="Courier New"/>
              </a:rPr>
              <a:t>configure terminal</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Enter configuration commands, one per line.  End with CNTL/Z.</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Router(config)#</a:t>
            </a:r>
            <a:r>
              <a:rPr b="1" lang="en-US" sz="1800">
                <a:solidFill>
                  <a:srgbClr val="C00000"/>
                </a:solidFill>
                <a:latin typeface="Courier New"/>
                <a:ea typeface="Courier New"/>
                <a:cs typeface="Courier New"/>
                <a:sym typeface="Courier New"/>
              </a:rPr>
              <a:t>^Z</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Router#</a:t>
            </a:r>
            <a:r>
              <a:rPr b="1" lang="en-US" sz="1800">
                <a:solidFill>
                  <a:schemeClr val="dk1"/>
                </a:solidFill>
                <a:latin typeface="Courier New"/>
                <a:ea typeface="Courier New"/>
                <a:cs typeface="Courier New"/>
                <a:sym typeface="Courier New"/>
              </a:rPr>
              <a:t>disable</a:t>
            </a:r>
            <a:endParaRPr b="1" sz="18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Router&gt;</a:t>
            </a:r>
            <a:r>
              <a:rPr b="1" lang="en-US" sz="1800">
                <a:solidFill>
                  <a:schemeClr val="dk1"/>
                </a:solidFill>
                <a:latin typeface="Courier New"/>
                <a:ea typeface="Courier New"/>
                <a:cs typeface="Courier New"/>
                <a:sym typeface="Courier New"/>
              </a:rPr>
              <a:t>exit</a:t>
            </a:r>
            <a:endParaRPr b="1" sz="1800">
              <a:solidFill>
                <a:schemeClr val="dk1"/>
              </a:solidFill>
              <a:latin typeface="Courier New"/>
              <a:ea typeface="Courier New"/>
              <a:cs typeface="Courier New"/>
              <a:sym typeface="Courier New"/>
            </a:endParaRPr>
          </a:p>
          <a:p>
            <a:pPr indent="0" lvl="0" marL="0" marR="0" rtl="0" algn="l">
              <a:spcBef>
                <a:spcPts val="0"/>
              </a:spcBef>
              <a:spcAft>
                <a:spcPts val="0"/>
              </a:spcAft>
              <a:buNone/>
            </a:pPr>
            <a:r>
              <a:t/>
            </a:r>
            <a:endParaRPr sz="1800">
              <a:solidFill>
                <a:schemeClr val="dk1"/>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11"/>
          <p:cNvSpPr txBox="1"/>
          <p:nvPr>
            <p:ph type="title"/>
          </p:nvPr>
        </p:nvSpPr>
        <p:spPr>
          <a:xfrm>
            <a:off x="1775520" y="116632"/>
            <a:ext cx="7488832" cy="108012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Configuration files</a:t>
            </a:r>
            <a:endParaRPr/>
          </a:p>
        </p:txBody>
      </p:sp>
      <p:sp>
        <p:nvSpPr>
          <p:cNvPr id="199" name="Google Shape;199;p11"/>
          <p:cNvSpPr txBox="1"/>
          <p:nvPr>
            <p:ph idx="12" type="sldNum"/>
          </p:nvPr>
        </p:nvSpPr>
        <p:spPr>
          <a:xfrm>
            <a:off x="9866314" y="6661150"/>
            <a:ext cx="801687" cy="19685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pic>
        <p:nvPicPr>
          <p:cNvPr id="200" name="Google Shape;200;p11"/>
          <p:cNvPicPr preferRelativeResize="0"/>
          <p:nvPr/>
        </p:nvPicPr>
        <p:blipFill rotWithShape="1">
          <a:blip r:embed="rId3">
            <a:alphaModFix/>
          </a:blip>
          <a:srcRect b="0" l="0" r="0" t="0"/>
          <a:stretch/>
        </p:blipFill>
        <p:spPr>
          <a:xfrm>
            <a:off x="2351585" y="1916832"/>
            <a:ext cx="7329487" cy="427513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2"/>
          <p:cNvSpPr txBox="1"/>
          <p:nvPr>
            <p:ph type="title"/>
          </p:nvPr>
        </p:nvSpPr>
        <p:spPr>
          <a:xfrm>
            <a:off x="1775520" y="116632"/>
            <a:ext cx="7488832" cy="108012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Managing configuration files</a:t>
            </a:r>
            <a:endParaRPr/>
          </a:p>
        </p:txBody>
      </p:sp>
      <p:sp>
        <p:nvSpPr>
          <p:cNvPr id="207" name="Google Shape;207;p12"/>
          <p:cNvSpPr txBox="1"/>
          <p:nvPr>
            <p:ph idx="12" type="sldNum"/>
          </p:nvPr>
        </p:nvSpPr>
        <p:spPr>
          <a:xfrm>
            <a:off x="9866314" y="6661150"/>
            <a:ext cx="801687" cy="19685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pic>
        <p:nvPicPr>
          <p:cNvPr id="208" name="Google Shape;208;p12"/>
          <p:cNvPicPr preferRelativeResize="0"/>
          <p:nvPr/>
        </p:nvPicPr>
        <p:blipFill rotWithShape="1">
          <a:blip r:embed="rId3">
            <a:alphaModFix/>
          </a:blip>
          <a:srcRect b="0" l="0" r="0" t="5431"/>
          <a:stretch/>
        </p:blipFill>
        <p:spPr>
          <a:xfrm>
            <a:off x="2728301" y="1556793"/>
            <a:ext cx="6532864" cy="496816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13"/>
          <p:cNvSpPr txBox="1"/>
          <p:nvPr>
            <p:ph type="title"/>
          </p:nvPr>
        </p:nvSpPr>
        <p:spPr>
          <a:xfrm>
            <a:off x="1775520" y="116632"/>
            <a:ext cx="7488832" cy="108012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The IOS </a:t>
            </a:r>
            <a:r>
              <a:rPr b="1" lang="en-US">
                <a:latin typeface="Courier New"/>
                <a:ea typeface="Courier New"/>
                <a:cs typeface="Courier New"/>
                <a:sym typeface="Courier New"/>
              </a:rPr>
              <a:t>show</a:t>
            </a:r>
            <a:r>
              <a:rPr lang="en-US"/>
              <a:t> command</a:t>
            </a:r>
            <a:endParaRPr/>
          </a:p>
        </p:txBody>
      </p:sp>
      <p:sp>
        <p:nvSpPr>
          <p:cNvPr id="215" name="Google Shape;215;p13"/>
          <p:cNvSpPr txBox="1"/>
          <p:nvPr>
            <p:ph idx="12" type="sldNum"/>
          </p:nvPr>
        </p:nvSpPr>
        <p:spPr>
          <a:xfrm>
            <a:off x="9866314" y="6661150"/>
            <a:ext cx="801687" cy="19685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pic>
        <p:nvPicPr>
          <p:cNvPr id="216" name="Google Shape;216;p13"/>
          <p:cNvPicPr preferRelativeResize="0"/>
          <p:nvPr/>
        </p:nvPicPr>
        <p:blipFill rotWithShape="1">
          <a:blip r:embed="rId3">
            <a:alphaModFix/>
          </a:blip>
          <a:srcRect b="0" l="0" r="0" t="0"/>
          <a:stretch/>
        </p:blipFill>
        <p:spPr>
          <a:xfrm>
            <a:off x="2687638" y="1556792"/>
            <a:ext cx="6818312" cy="4318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14"/>
          <p:cNvSpPr txBox="1"/>
          <p:nvPr>
            <p:ph type="title"/>
          </p:nvPr>
        </p:nvSpPr>
        <p:spPr>
          <a:xfrm>
            <a:off x="1775520" y="116632"/>
            <a:ext cx="7488900" cy="1080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Configuring Ethernet interfaces</a:t>
            </a:r>
            <a:endParaRPr/>
          </a:p>
        </p:txBody>
      </p:sp>
      <p:sp>
        <p:nvSpPr>
          <p:cNvPr id="223" name="Google Shape;223;p14"/>
          <p:cNvSpPr txBox="1"/>
          <p:nvPr>
            <p:ph idx="12" type="sldNum"/>
          </p:nvPr>
        </p:nvSpPr>
        <p:spPr>
          <a:xfrm>
            <a:off x="9866314" y="6661150"/>
            <a:ext cx="801600" cy="196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pic>
        <p:nvPicPr>
          <p:cNvPr id="224" name="Google Shape;224;p14"/>
          <p:cNvPicPr preferRelativeResize="0"/>
          <p:nvPr/>
        </p:nvPicPr>
        <p:blipFill rotWithShape="1">
          <a:blip r:embed="rId3">
            <a:alphaModFix/>
          </a:blip>
          <a:srcRect b="18063" l="0" r="0" t="7414"/>
          <a:stretch/>
        </p:blipFill>
        <p:spPr>
          <a:xfrm>
            <a:off x="1775520" y="1984735"/>
            <a:ext cx="8623936" cy="38884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22"/>
          <p:cNvSpPr txBox="1"/>
          <p:nvPr>
            <p:ph idx="1" type="body"/>
          </p:nvPr>
        </p:nvSpPr>
        <p:spPr>
          <a:xfrm>
            <a:off x="1775520" y="1600200"/>
            <a:ext cx="8435400" cy="33549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500"/>
              <a:buChar char="•"/>
            </a:pPr>
            <a:r>
              <a:rPr lang="en-US" sz="2500"/>
              <a:t>Graphical Network Simulator 3 is a network software emulator</a:t>
            </a:r>
            <a:endParaRPr/>
          </a:p>
          <a:p>
            <a:pPr indent="-342900" lvl="0" marL="342900" rtl="0" algn="l">
              <a:lnSpc>
                <a:spcPct val="90000"/>
              </a:lnSpc>
              <a:spcBef>
                <a:spcPts val="500"/>
              </a:spcBef>
              <a:spcAft>
                <a:spcPts val="0"/>
              </a:spcAft>
              <a:buSzPts val="2500"/>
              <a:buChar char="•"/>
            </a:pPr>
            <a:r>
              <a:rPr lang="en-US" sz="2500"/>
              <a:t>It allows the combination of virtual and real devices to emulate complex networks</a:t>
            </a:r>
            <a:endParaRPr/>
          </a:p>
          <a:p>
            <a:pPr indent="-342900" lvl="0" marL="342900" rtl="0" algn="l">
              <a:lnSpc>
                <a:spcPct val="90000"/>
              </a:lnSpc>
              <a:spcBef>
                <a:spcPts val="500"/>
              </a:spcBef>
              <a:spcAft>
                <a:spcPts val="0"/>
              </a:spcAft>
              <a:buSzPts val="2500"/>
              <a:buChar char="•"/>
            </a:pPr>
            <a:r>
              <a:rPr lang="en-US" sz="2500"/>
              <a:t>Specifically it allows the emulation of real hosts and real routers</a:t>
            </a:r>
            <a:endParaRPr/>
          </a:p>
          <a:p>
            <a:pPr indent="-342900" lvl="0" marL="342900" rtl="0" algn="l">
              <a:lnSpc>
                <a:spcPct val="90000"/>
              </a:lnSpc>
              <a:spcBef>
                <a:spcPts val="500"/>
              </a:spcBef>
              <a:spcAft>
                <a:spcPts val="0"/>
              </a:spcAft>
              <a:buSzPts val="2500"/>
              <a:buChar char="•"/>
            </a:pPr>
            <a:r>
              <a:rPr lang="en-US" sz="2500"/>
              <a:t>The emulated routers run a real IoS image downloaded from a real router</a:t>
            </a:r>
            <a:endParaRPr/>
          </a:p>
          <a:p>
            <a:pPr indent="-139700" lvl="0" marL="342900" rtl="0" algn="l">
              <a:lnSpc>
                <a:spcPct val="90000"/>
              </a:lnSpc>
              <a:spcBef>
                <a:spcPts val="640"/>
              </a:spcBef>
              <a:spcAft>
                <a:spcPts val="0"/>
              </a:spcAft>
              <a:buSzPts val="3200"/>
              <a:buNone/>
            </a:pPr>
            <a:r>
              <a:t/>
            </a:r>
            <a:endParaRPr/>
          </a:p>
          <a:p>
            <a:pPr indent="-139700" lvl="0" marL="342900" rtl="0" algn="l">
              <a:lnSpc>
                <a:spcPct val="90000"/>
              </a:lnSpc>
              <a:spcBef>
                <a:spcPts val="640"/>
              </a:spcBef>
              <a:spcAft>
                <a:spcPts val="0"/>
              </a:spcAft>
              <a:buSzPts val="3200"/>
              <a:buNone/>
            </a:pPr>
            <a:r>
              <a:t/>
            </a:r>
            <a:endParaRPr/>
          </a:p>
          <a:p>
            <a:pPr indent="-215900" lvl="0" marL="342900" rtl="0" algn="l">
              <a:lnSpc>
                <a:spcPct val="90000"/>
              </a:lnSpc>
              <a:spcBef>
                <a:spcPts val="400"/>
              </a:spcBef>
              <a:spcAft>
                <a:spcPts val="0"/>
              </a:spcAft>
              <a:buSzPts val="2000"/>
              <a:buNone/>
            </a:pPr>
            <a:r>
              <a:t/>
            </a:r>
            <a:endParaRPr sz="2000">
              <a:latin typeface="Courier New"/>
              <a:ea typeface="Courier New"/>
              <a:cs typeface="Courier New"/>
              <a:sym typeface="Courier New"/>
            </a:endParaRPr>
          </a:p>
          <a:p>
            <a:pPr indent="-190500" lvl="0" marL="342900" rtl="0" algn="l">
              <a:lnSpc>
                <a:spcPct val="90000"/>
              </a:lnSpc>
              <a:spcBef>
                <a:spcPts val="480"/>
              </a:spcBef>
              <a:spcAft>
                <a:spcPts val="0"/>
              </a:spcAft>
              <a:buSzPts val="2400"/>
              <a:buNone/>
            </a:pPr>
            <a:r>
              <a:t/>
            </a:r>
            <a:endParaRPr sz="2400">
              <a:latin typeface="Courier New"/>
              <a:ea typeface="Courier New"/>
              <a:cs typeface="Courier New"/>
              <a:sym typeface="Courier New"/>
            </a:endParaRPr>
          </a:p>
          <a:p>
            <a:pPr indent="-139700" lvl="0" marL="342900" rtl="0" algn="l">
              <a:lnSpc>
                <a:spcPct val="90000"/>
              </a:lnSpc>
              <a:spcBef>
                <a:spcPts val="640"/>
              </a:spcBef>
              <a:spcAft>
                <a:spcPts val="0"/>
              </a:spcAft>
              <a:buSzPts val="3200"/>
              <a:buNone/>
            </a:pPr>
            <a:r>
              <a:t/>
            </a:r>
            <a:endParaRPr>
              <a:latin typeface="Courier New"/>
              <a:ea typeface="Courier New"/>
              <a:cs typeface="Courier New"/>
              <a:sym typeface="Courier New"/>
            </a:endParaRPr>
          </a:p>
        </p:txBody>
      </p:sp>
      <p:sp>
        <p:nvSpPr>
          <p:cNvPr id="230" name="Google Shape;230;p22"/>
          <p:cNvSpPr txBox="1"/>
          <p:nvPr>
            <p:ph type="title"/>
          </p:nvPr>
        </p:nvSpPr>
        <p:spPr>
          <a:xfrm>
            <a:off x="1775520" y="116632"/>
            <a:ext cx="7488900" cy="1080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GNS3</a:t>
            </a:r>
            <a:endParaRPr/>
          </a:p>
        </p:txBody>
      </p:sp>
      <p:sp>
        <p:nvSpPr>
          <p:cNvPr id="231" name="Google Shape;231;p22"/>
          <p:cNvSpPr txBox="1"/>
          <p:nvPr>
            <p:ph idx="12" type="sldNum"/>
          </p:nvPr>
        </p:nvSpPr>
        <p:spPr>
          <a:xfrm>
            <a:off x="9866314" y="6661150"/>
            <a:ext cx="801600" cy="196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g6bdddaf86f_4_1"/>
          <p:cNvSpPr txBox="1"/>
          <p:nvPr>
            <p:ph idx="12" type="sldNum"/>
          </p:nvPr>
        </p:nvSpPr>
        <p:spPr>
          <a:xfrm>
            <a:off x="9866313" y="6661150"/>
            <a:ext cx="801600" cy="196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pic>
        <p:nvPicPr>
          <p:cNvPr id="238" name="Google Shape;238;g6bdddaf86f_4_1"/>
          <p:cNvPicPr preferRelativeResize="0"/>
          <p:nvPr/>
        </p:nvPicPr>
        <p:blipFill rotWithShape="1">
          <a:blip r:embed="rId3">
            <a:alphaModFix/>
          </a:blip>
          <a:srcRect b="0" l="0" r="0" t="0"/>
          <a:stretch/>
        </p:blipFill>
        <p:spPr>
          <a:xfrm>
            <a:off x="0" y="0"/>
            <a:ext cx="12192000" cy="694449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5"/>
          <p:cNvSpPr txBox="1"/>
          <p:nvPr>
            <p:ph idx="1" type="body"/>
          </p:nvPr>
        </p:nvSpPr>
        <p:spPr>
          <a:xfrm>
            <a:off x="1775520" y="1498736"/>
            <a:ext cx="8435400" cy="2220900"/>
          </a:xfrm>
          <a:prstGeom prst="rect">
            <a:avLst/>
          </a:prstGeom>
          <a:noFill/>
          <a:ln>
            <a:noFill/>
          </a:ln>
        </p:spPr>
        <p:txBody>
          <a:bodyPr anchorCtr="0" anchor="t" bIns="45700" lIns="91425" spcFirstLastPara="1" rIns="91425" wrap="square" tIns="45700">
            <a:normAutofit/>
          </a:bodyPr>
          <a:lstStyle/>
          <a:p>
            <a:pPr indent="-342900" lvl="0" marL="342900" rtl="0" algn="l">
              <a:lnSpc>
                <a:spcPct val="90000"/>
              </a:lnSpc>
              <a:spcBef>
                <a:spcPts val="0"/>
              </a:spcBef>
              <a:spcAft>
                <a:spcPts val="0"/>
              </a:spcAft>
              <a:buSzPts val="2720"/>
              <a:buChar char="•"/>
            </a:pPr>
            <a:r>
              <a:rPr lang="en-US" sz="2720"/>
              <a:t>Define a range of addresses that DHCP is not to allocate</a:t>
            </a:r>
            <a:endParaRPr/>
          </a:p>
          <a:p>
            <a:pPr indent="-285750" lvl="1" marL="742950" rtl="0" algn="l">
              <a:lnSpc>
                <a:spcPct val="90000"/>
              </a:lnSpc>
              <a:spcBef>
                <a:spcPts val="476"/>
              </a:spcBef>
              <a:spcAft>
                <a:spcPts val="0"/>
              </a:spcAft>
              <a:buSzPts val="2380"/>
              <a:buChar char="–"/>
            </a:pPr>
            <a:r>
              <a:rPr lang="en-US" sz="2380"/>
              <a:t>static addresses reserved for the router interface, switch management IP address, servers, and local network printers</a:t>
            </a:r>
            <a:endParaRPr sz="2380"/>
          </a:p>
          <a:p>
            <a:pPr indent="-342900" lvl="0" marL="342900" rtl="0" algn="l">
              <a:lnSpc>
                <a:spcPct val="90000"/>
              </a:lnSpc>
              <a:spcBef>
                <a:spcPts val="544"/>
              </a:spcBef>
              <a:spcAft>
                <a:spcPts val="0"/>
              </a:spcAft>
              <a:buSzPts val="2720"/>
              <a:buChar char="•"/>
            </a:pPr>
            <a:r>
              <a:rPr lang="en-US" sz="2720"/>
              <a:t>Create the DHCP pool</a:t>
            </a:r>
            <a:endParaRPr sz="2720"/>
          </a:p>
          <a:p>
            <a:pPr indent="-342900" lvl="0" marL="342900" rtl="0" algn="l">
              <a:lnSpc>
                <a:spcPct val="90000"/>
              </a:lnSpc>
              <a:spcBef>
                <a:spcPts val="544"/>
              </a:spcBef>
              <a:spcAft>
                <a:spcPts val="0"/>
              </a:spcAft>
              <a:buSzPts val="2720"/>
              <a:buChar char="•"/>
            </a:pPr>
            <a:r>
              <a:rPr lang="en-US" sz="2720"/>
              <a:t>Configure the specifics of the pool.</a:t>
            </a:r>
            <a:endParaRPr sz="2720"/>
          </a:p>
        </p:txBody>
      </p:sp>
      <p:sp>
        <p:nvSpPr>
          <p:cNvPr id="245" name="Google Shape;245;p15"/>
          <p:cNvSpPr txBox="1"/>
          <p:nvPr>
            <p:ph type="title"/>
          </p:nvPr>
        </p:nvSpPr>
        <p:spPr>
          <a:xfrm>
            <a:off x="1775520" y="116632"/>
            <a:ext cx="7488900" cy="1080000"/>
          </a:xfrm>
          <a:prstGeom prst="rect">
            <a:avLst/>
          </a:prstGeom>
          <a:noFill/>
          <a:ln>
            <a:noFill/>
          </a:ln>
        </p:spPr>
        <p:txBody>
          <a:bodyPr anchorCtr="0" anchor="b" bIns="45700" lIns="91425" spcFirstLastPara="1" rIns="91425" wrap="square" tIns="45700">
            <a:normAutofit fontScale="90000"/>
          </a:bodyPr>
          <a:lstStyle/>
          <a:p>
            <a:pPr indent="0" lvl="0" marL="0" marR="0" rtl="0" algn="l">
              <a:lnSpc>
                <a:spcPct val="90000"/>
              </a:lnSpc>
              <a:spcBef>
                <a:spcPts val="0"/>
              </a:spcBef>
              <a:spcAft>
                <a:spcPts val="0"/>
              </a:spcAft>
              <a:buClr>
                <a:srgbClr val="003366"/>
              </a:buClr>
              <a:buSzPct val="39291"/>
              <a:buFont typeface="Calibri"/>
              <a:buNone/>
            </a:pPr>
            <a:r>
              <a:rPr lang="en-US" sz="3959"/>
              <a:t>Configure a DHCP server on a router</a:t>
            </a:r>
            <a:endParaRPr sz="3959"/>
          </a:p>
        </p:txBody>
      </p:sp>
      <p:sp>
        <p:nvSpPr>
          <p:cNvPr id="246" name="Google Shape;246;p15"/>
          <p:cNvSpPr txBox="1"/>
          <p:nvPr>
            <p:ph idx="12" type="sldNum"/>
          </p:nvPr>
        </p:nvSpPr>
        <p:spPr>
          <a:xfrm>
            <a:off x="9866314" y="6661150"/>
            <a:ext cx="801600" cy="196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pic>
        <p:nvPicPr>
          <p:cNvPr id="247" name="Google Shape;247;p15"/>
          <p:cNvPicPr preferRelativeResize="0"/>
          <p:nvPr/>
        </p:nvPicPr>
        <p:blipFill rotWithShape="1">
          <a:blip r:embed="rId3">
            <a:alphaModFix/>
          </a:blip>
          <a:srcRect b="0" l="0" r="0" t="0"/>
          <a:stretch/>
        </p:blipFill>
        <p:spPr>
          <a:xfrm>
            <a:off x="3292649" y="3719735"/>
            <a:ext cx="5581650" cy="1285875"/>
          </a:xfrm>
          <a:prstGeom prst="rect">
            <a:avLst/>
          </a:prstGeom>
          <a:noFill/>
          <a:ln cap="flat" cmpd="sng" w="9525">
            <a:solidFill>
              <a:schemeClr val="dk1"/>
            </a:solidFill>
            <a:prstDash val="solid"/>
            <a:miter lim="800000"/>
            <a:headEnd len="sm" w="sm" type="none"/>
            <a:tailEnd len="sm" w="sm" type="none"/>
          </a:ln>
        </p:spPr>
      </p:pic>
      <p:pic>
        <p:nvPicPr>
          <p:cNvPr id="248" name="Google Shape;248;p15"/>
          <p:cNvPicPr preferRelativeResize="0"/>
          <p:nvPr/>
        </p:nvPicPr>
        <p:blipFill rotWithShape="1">
          <a:blip r:embed="rId4">
            <a:alphaModFix/>
          </a:blip>
          <a:srcRect b="60594" l="0" r="0" t="0"/>
          <a:stretch/>
        </p:blipFill>
        <p:spPr>
          <a:xfrm>
            <a:off x="2711624" y="5229200"/>
            <a:ext cx="6743700" cy="98338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3"/>
          <p:cNvSpPr txBox="1"/>
          <p:nvPr>
            <p:ph idx="1" type="body"/>
          </p:nvPr>
        </p:nvSpPr>
        <p:spPr>
          <a:xfrm>
            <a:off x="1124465" y="1600200"/>
            <a:ext cx="9086400" cy="52578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500"/>
              <a:buChar char="•"/>
            </a:pPr>
            <a:r>
              <a:rPr lang="en-US" sz="2500"/>
              <a:t>Create a simple network composed of at least two routers and two hosts </a:t>
            </a:r>
            <a:endParaRPr/>
          </a:p>
          <a:p>
            <a:pPr indent="-342900" lvl="0" marL="342900" rtl="0" algn="l">
              <a:lnSpc>
                <a:spcPct val="90000"/>
              </a:lnSpc>
              <a:spcBef>
                <a:spcPts val="500"/>
              </a:spcBef>
              <a:spcAft>
                <a:spcPts val="0"/>
              </a:spcAft>
              <a:buSzPts val="2500"/>
              <a:buChar char="•"/>
            </a:pPr>
            <a:r>
              <a:rPr lang="en-US" sz="2500"/>
              <a:t>Boot the routers</a:t>
            </a:r>
            <a:endParaRPr/>
          </a:p>
          <a:p>
            <a:pPr indent="-342900" lvl="0" marL="342900" rtl="0" algn="l">
              <a:lnSpc>
                <a:spcPct val="90000"/>
              </a:lnSpc>
              <a:spcBef>
                <a:spcPts val="500"/>
              </a:spcBef>
              <a:spcAft>
                <a:spcPts val="0"/>
              </a:spcAft>
              <a:buSzPts val="2500"/>
              <a:buChar char="•"/>
            </a:pPr>
            <a:r>
              <a:rPr lang="en-US" sz="2500"/>
              <a:t>Configure the IP addresses of all the interfaces in the routers</a:t>
            </a:r>
            <a:endParaRPr/>
          </a:p>
          <a:p>
            <a:pPr indent="-342900" lvl="0" marL="342900" rtl="0" algn="l">
              <a:lnSpc>
                <a:spcPct val="90000"/>
              </a:lnSpc>
              <a:spcBef>
                <a:spcPts val="500"/>
              </a:spcBef>
              <a:spcAft>
                <a:spcPts val="0"/>
              </a:spcAft>
              <a:buSzPts val="2500"/>
              <a:buChar char="•"/>
            </a:pPr>
            <a:r>
              <a:rPr lang="en-US" sz="2500"/>
              <a:t>Set two DHCP servers to autoconfigure IPv4 address to the hosts</a:t>
            </a:r>
            <a:endParaRPr/>
          </a:p>
          <a:p>
            <a:pPr indent="-342900" lvl="0" marL="342900" rtl="0" algn="l">
              <a:lnSpc>
                <a:spcPct val="90000"/>
              </a:lnSpc>
              <a:spcBef>
                <a:spcPts val="500"/>
              </a:spcBef>
              <a:spcAft>
                <a:spcPts val="0"/>
              </a:spcAft>
              <a:buSzPts val="2500"/>
              <a:buChar char="•"/>
            </a:pPr>
            <a:r>
              <a:rPr lang="en-US" sz="2500"/>
              <a:t>Boot the hosts</a:t>
            </a:r>
            <a:endParaRPr/>
          </a:p>
          <a:p>
            <a:pPr indent="-139700" lvl="0" marL="342900" rtl="0" algn="l">
              <a:lnSpc>
                <a:spcPct val="90000"/>
              </a:lnSpc>
              <a:spcBef>
                <a:spcPts val="640"/>
              </a:spcBef>
              <a:spcAft>
                <a:spcPts val="0"/>
              </a:spcAft>
              <a:buSzPts val="3200"/>
              <a:buNone/>
            </a:pPr>
            <a:r>
              <a:t/>
            </a:r>
            <a:endParaRPr/>
          </a:p>
          <a:p>
            <a:pPr indent="-139700" lvl="0" marL="342900" rtl="0" algn="l">
              <a:lnSpc>
                <a:spcPct val="90000"/>
              </a:lnSpc>
              <a:spcBef>
                <a:spcPts val="640"/>
              </a:spcBef>
              <a:spcAft>
                <a:spcPts val="0"/>
              </a:spcAft>
              <a:buSzPts val="3200"/>
              <a:buNone/>
            </a:pPr>
            <a:r>
              <a:t/>
            </a:r>
            <a:endParaRPr/>
          </a:p>
          <a:p>
            <a:pPr indent="-215900" lvl="0" marL="342900" rtl="0" algn="l">
              <a:lnSpc>
                <a:spcPct val="90000"/>
              </a:lnSpc>
              <a:spcBef>
                <a:spcPts val="400"/>
              </a:spcBef>
              <a:spcAft>
                <a:spcPts val="0"/>
              </a:spcAft>
              <a:buSzPts val="2000"/>
              <a:buNone/>
            </a:pPr>
            <a:r>
              <a:t/>
            </a:r>
            <a:endParaRPr sz="2000">
              <a:latin typeface="Courier New"/>
              <a:ea typeface="Courier New"/>
              <a:cs typeface="Courier New"/>
              <a:sym typeface="Courier New"/>
            </a:endParaRPr>
          </a:p>
          <a:p>
            <a:pPr indent="-190500" lvl="0" marL="342900" rtl="0" algn="l">
              <a:lnSpc>
                <a:spcPct val="90000"/>
              </a:lnSpc>
              <a:spcBef>
                <a:spcPts val="480"/>
              </a:spcBef>
              <a:spcAft>
                <a:spcPts val="0"/>
              </a:spcAft>
              <a:buSzPts val="2400"/>
              <a:buNone/>
            </a:pPr>
            <a:r>
              <a:t/>
            </a:r>
            <a:endParaRPr sz="2400">
              <a:latin typeface="Courier New"/>
              <a:ea typeface="Courier New"/>
              <a:cs typeface="Courier New"/>
              <a:sym typeface="Courier New"/>
            </a:endParaRPr>
          </a:p>
          <a:p>
            <a:pPr indent="-139700" lvl="0" marL="342900" rtl="0" algn="l">
              <a:lnSpc>
                <a:spcPct val="90000"/>
              </a:lnSpc>
              <a:spcBef>
                <a:spcPts val="640"/>
              </a:spcBef>
              <a:spcAft>
                <a:spcPts val="0"/>
              </a:spcAft>
              <a:buSzPts val="3200"/>
              <a:buNone/>
            </a:pPr>
            <a:r>
              <a:t/>
            </a:r>
            <a:endParaRPr>
              <a:latin typeface="Courier New"/>
              <a:ea typeface="Courier New"/>
              <a:cs typeface="Courier New"/>
              <a:sym typeface="Courier New"/>
            </a:endParaRPr>
          </a:p>
        </p:txBody>
      </p:sp>
      <p:sp>
        <p:nvSpPr>
          <p:cNvPr id="254" name="Google Shape;254;p23"/>
          <p:cNvSpPr txBox="1"/>
          <p:nvPr>
            <p:ph type="title"/>
          </p:nvPr>
        </p:nvSpPr>
        <p:spPr>
          <a:xfrm>
            <a:off x="1775520" y="116632"/>
            <a:ext cx="7488900" cy="1080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Test 1</a:t>
            </a:r>
            <a:endParaRPr/>
          </a:p>
        </p:txBody>
      </p:sp>
      <p:sp>
        <p:nvSpPr>
          <p:cNvPr id="255" name="Google Shape;255;p23"/>
          <p:cNvSpPr txBox="1"/>
          <p:nvPr>
            <p:ph idx="12" type="sldNum"/>
          </p:nvPr>
        </p:nvSpPr>
        <p:spPr>
          <a:xfrm>
            <a:off x="9866314" y="6661150"/>
            <a:ext cx="801600" cy="196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
          <p:cNvSpPr txBox="1"/>
          <p:nvPr>
            <p:ph type="title"/>
          </p:nvPr>
        </p:nvSpPr>
        <p:spPr>
          <a:xfrm>
            <a:off x="1775520" y="116632"/>
            <a:ext cx="7488832" cy="108012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Internet Backbone architecture</a:t>
            </a:r>
            <a:endParaRPr/>
          </a:p>
        </p:txBody>
      </p:sp>
      <p:sp>
        <p:nvSpPr>
          <p:cNvPr id="103" name="Google Shape;103;p2"/>
          <p:cNvSpPr txBox="1"/>
          <p:nvPr>
            <p:ph idx="12" type="sldNum"/>
          </p:nvPr>
        </p:nvSpPr>
        <p:spPr>
          <a:xfrm>
            <a:off x="9866314" y="6661150"/>
            <a:ext cx="801687" cy="19685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pic>
        <p:nvPicPr>
          <p:cNvPr id="104" name="Google Shape;104;p2"/>
          <p:cNvPicPr preferRelativeResize="0"/>
          <p:nvPr/>
        </p:nvPicPr>
        <p:blipFill rotWithShape="1">
          <a:blip r:embed="rId3">
            <a:alphaModFix/>
          </a:blip>
          <a:srcRect b="0" l="0" r="0" t="0"/>
          <a:stretch/>
        </p:blipFill>
        <p:spPr>
          <a:xfrm>
            <a:off x="1775520" y="2016224"/>
            <a:ext cx="4149080" cy="4149080"/>
          </a:xfrm>
          <a:prstGeom prst="rect">
            <a:avLst/>
          </a:prstGeom>
          <a:noFill/>
          <a:ln>
            <a:noFill/>
          </a:ln>
        </p:spPr>
      </p:pic>
      <p:cxnSp>
        <p:nvCxnSpPr>
          <p:cNvPr id="105" name="Google Shape;105;p2"/>
          <p:cNvCxnSpPr/>
          <p:nvPr/>
        </p:nvCxnSpPr>
        <p:spPr>
          <a:xfrm>
            <a:off x="1559496" y="1844824"/>
            <a:ext cx="4608512" cy="4392488"/>
          </a:xfrm>
          <a:prstGeom prst="straightConnector1">
            <a:avLst/>
          </a:prstGeom>
          <a:noFill/>
          <a:ln cap="flat" cmpd="sng" w="57150">
            <a:solidFill>
              <a:srgbClr val="FF0000"/>
            </a:solidFill>
            <a:prstDash val="solid"/>
            <a:round/>
            <a:headEnd len="sm" w="sm" type="none"/>
            <a:tailEnd len="sm" w="sm" type="none"/>
          </a:ln>
          <a:effectLst>
            <a:outerShdw blurRad="40000" rotWithShape="0" dir="5400000" dist="20000">
              <a:srgbClr val="000000">
                <a:alpha val="37254"/>
              </a:srgbClr>
            </a:outerShdw>
          </a:effectLst>
        </p:spPr>
      </p:cxnSp>
      <p:cxnSp>
        <p:nvCxnSpPr>
          <p:cNvPr id="106" name="Google Shape;106;p2"/>
          <p:cNvCxnSpPr/>
          <p:nvPr/>
        </p:nvCxnSpPr>
        <p:spPr>
          <a:xfrm flipH="1" rot="10800000">
            <a:off x="1559496" y="1844824"/>
            <a:ext cx="4608512" cy="4608512"/>
          </a:xfrm>
          <a:prstGeom prst="straightConnector1">
            <a:avLst/>
          </a:prstGeom>
          <a:noFill/>
          <a:ln cap="flat" cmpd="sng" w="57150">
            <a:solidFill>
              <a:srgbClr val="FF0000"/>
            </a:solidFill>
            <a:prstDash val="solid"/>
            <a:round/>
            <a:headEnd len="sm" w="sm" type="none"/>
            <a:tailEnd len="sm" w="sm" type="none"/>
          </a:ln>
          <a:effectLst>
            <a:outerShdw blurRad="40000" rotWithShape="0" dir="5400000" dist="20000">
              <a:srgbClr val="000000">
                <a:alpha val="37254"/>
              </a:srgbClr>
            </a:outerShdw>
          </a:effectLst>
        </p:spPr>
      </p:cxnSp>
      <p:pic>
        <p:nvPicPr>
          <p:cNvPr id="107" name="Google Shape;107;p2"/>
          <p:cNvPicPr preferRelativeResize="0"/>
          <p:nvPr/>
        </p:nvPicPr>
        <p:blipFill rotWithShape="1">
          <a:blip r:embed="rId4">
            <a:alphaModFix/>
          </a:blip>
          <a:srcRect b="0" l="0" r="0" t="0"/>
          <a:stretch/>
        </p:blipFill>
        <p:spPr>
          <a:xfrm>
            <a:off x="6096000" y="1668778"/>
            <a:ext cx="4536504" cy="4829182"/>
          </a:xfrm>
          <a:prstGeom prst="rect">
            <a:avLst/>
          </a:prstGeom>
          <a:noFill/>
          <a:ln>
            <a:noFill/>
          </a:ln>
        </p:spPr>
      </p:pic>
      <p:sp>
        <p:nvSpPr>
          <p:cNvPr id="108" name="Google Shape;108;p2"/>
          <p:cNvSpPr/>
          <p:nvPr/>
        </p:nvSpPr>
        <p:spPr>
          <a:xfrm>
            <a:off x="271604" y="6507262"/>
            <a:ext cx="6147924" cy="36929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https://www.youtube.com/watch?v=iDbyYGrswtg</a:t>
            </a:r>
            <a:endParaRPr sz="18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16"/>
          <p:cNvSpPr txBox="1"/>
          <p:nvPr>
            <p:ph type="title"/>
          </p:nvPr>
        </p:nvSpPr>
        <p:spPr>
          <a:xfrm>
            <a:off x="1775520" y="116632"/>
            <a:ext cx="7488900" cy="1080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Routing table</a:t>
            </a:r>
            <a:endParaRPr/>
          </a:p>
        </p:txBody>
      </p:sp>
      <p:sp>
        <p:nvSpPr>
          <p:cNvPr id="262" name="Google Shape;262;p16"/>
          <p:cNvSpPr txBox="1"/>
          <p:nvPr>
            <p:ph idx="12" type="sldNum"/>
          </p:nvPr>
        </p:nvSpPr>
        <p:spPr>
          <a:xfrm>
            <a:off x="9866314" y="6661150"/>
            <a:ext cx="801600" cy="196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pic>
        <p:nvPicPr>
          <p:cNvPr id="263" name="Google Shape;263;p16"/>
          <p:cNvPicPr preferRelativeResize="0"/>
          <p:nvPr/>
        </p:nvPicPr>
        <p:blipFill rotWithShape="1">
          <a:blip r:embed="rId3">
            <a:alphaModFix/>
          </a:blip>
          <a:srcRect b="0" l="0" r="0" t="0"/>
          <a:stretch/>
        </p:blipFill>
        <p:spPr>
          <a:xfrm>
            <a:off x="2351585" y="1556792"/>
            <a:ext cx="7400925" cy="49720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17"/>
          <p:cNvSpPr txBox="1"/>
          <p:nvPr>
            <p:ph idx="1" type="body"/>
          </p:nvPr>
        </p:nvSpPr>
        <p:spPr>
          <a:xfrm>
            <a:off x="392583" y="1561054"/>
            <a:ext cx="6366600" cy="4925100"/>
          </a:xfrm>
          <a:prstGeom prst="rect">
            <a:avLst/>
          </a:prstGeom>
          <a:noFill/>
          <a:ln>
            <a:noFill/>
          </a:ln>
        </p:spPr>
        <p:txBody>
          <a:bodyPr anchorCtr="0" anchor="t" bIns="45700" lIns="91425" spcFirstLastPara="1" rIns="91425" wrap="square" tIns="45700">
            <a:noAutofit/>
          </a:bodyPr>
          <a:lstStyle/>
          <a:p>
            <a:pPr indent="-184150" lvl="0" marL="184150" rtl="0" algn="l">
              <a:lnSpc>
                <a:spcPct val="90000"/>
              </a:lnSpc>
              <a:spcBef>
                <a:spcPts val="0"/>
              </a:spcBef>
              <a:spcAft>
                <a:spcPts val="0"/>
              </a:spcAft>
              <a:buSzPts val="2400"/>
              <a:buNone/>
            </a:pPr>
            <a:r>
              <a:t/>
            </a:r>
            <a:endParaRPr sz="2400"/>
          </a:p>
          <a:p>
            <a:pPr indent="-184150" lvl="0" marL="184150" rtl="0" algn="l">
              <a:lnSpc>
                <a:spcPct val="90000"/>
              </a:lnSpc>
              <a:spcBef>
                <a:spcPts val="480"/>
              </a:spcBef>
              <a:spcAft>
                <a:spcPts val="0"/>
              </a:spcAft>
              <a:buSzPts val="2400"/>
              <a:buChar char="•"/>
            </a:pPr>
            <a:r>
              <a:rPr lang="en-US" sz="2400"/>
              <a:t>Enables RIP on all interfaces </a:t>
            </a:r>
            <a:r>
              <a:rPr lang="en-US" sz="2400" u="sng"/>
              <a:t>that belong to a specific network</a:t>
            </a:r>
            <a:r>
              <a:rPr lang="en-US" sz="2400"/>
              <a:t>. Associated interfaces will now both send and receive RIP updates.</a:t>
            </a:r>
            <a:endParaRPr/>
          </a:p>
          <a:p>
            <a:pPr indent="-184150" lvl="0" marL="184150" rtl="0" algn="l">
              <a:lnSpc>
                <a:spcPct val="90000"/>
              </a:lnSpc>
              <a:spcBef>
                <a:spcPts val="480"/>
              </a:spcBef>
              <a:spcAft>
                <a:spcPts val="0"/>
              </a:spcAft>
              <a:buSzPts val="2400"/>
              <a:buChar char="•"/>
            </a:pPr>
            <a:r>
              <a:rPr lang="en-US" sz="2400"/>
              <a:t>Advertises the specified network in RIP routing updates</a:t>
            </a:r>
            <a:endParaRPr sz="2400"/>
          </a:p>
        </p:txBody>
      </p:sp>
      <p:sp>
        <p:nvSpPr>
          <p:cNvPr id="270" name="Google Shape;270;p17"/>
          <p:cNvSpPr txBox="1"/>
          <p:nvPr>
            <p:ph type="title"/>
          </p:nvPr>
        </p:nvSpPr>
        <p:spPr>
          <a:xfrm>
            <a:off x="1775520" y="116632"/>
            <a:ext cx="7488900" cy="1080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IOS RIPv1 configuration</a:t>
            </a:r>
            <a:endParaRPr/>
          </a:p>
        </p:txBody>
      </p:sp>
      <p:sp>
        <p:nvSpPr>
          <p:cNvPr id="271" name="Google Shape;271;p17"/>
          <p:cNvSpPr txBox="1"/>
          <p:nvPr>
            <p:ph idx="12" type="sldNum"/>
          </p:nvPr>
        </p:nvSpPr>
        <p:spPr>
          <a:xfrm>
            <a:off x="9866314" y="6661150"/>
            <a:ext cx="801600" cy="196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272" name="Google Shape;272;p17"/>
          <p:cNvSpPr/>
          <p:nvPr/>
        </p:nvSpPr>
        <p:spPr>
          <a:xfrm>
            <a:off x="745524" y="1356765"/>
            <a:ext cx="10701000" cy="408600"/>
          </a:xfrm>
          <a:prstGeom prst="roundRect">
            <a:avLst>
              <a:gd fmla="val 16667" name="adj"/>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Router(config-router)#</a:t>
            </a:r>
            <a:r>
              <a:rPr b="1" lang="en-US" sz="1800">
                <a:solidFill>
                  <a:schemeClr val="dk1"/>
                </a:solidFill>
                <a:latin typeface="Courier New"/>
                <a:ea typeface="Courier New"/>
                <a:cs typeface="Courier New"/>
                <a:sym typeface="Courier New"/>
              </a:rPr>
              <a:t>network</a:t>
            </a:r>
            <a:r>
              <a:rPr lang="en-US" sz="1800">
                <a:solidFill>
                  <a:schemeClr val="dk1"/>
                </a:solidFill>
                <a:latin typeface="Courier New"/>
                <a:ea typeface="Courier New"/>
                <a:cs typeface="Courier New"/>
                <a:sym typeface="Courier New"/>
              </a:rPr>
              <a:t> </a:t>
            </a:r>
            <a:r>
              <a:rPr i="1" lang="en-US" sz="1800">
                <a:solidFill>
                  <a:schemeClr val="dk1"/>
                </a:solidFill>
                <a:latin typeface="Courier New"/>
                <a:ea typeface="Courier New"/>
                <a:cs typeface="Courier New"/>
                <a:sym typeface="Courier New"/>
              </a:rPr>
              <a:t>directly-connected-classful-network-address</a:t>
            </a:r>
            <a:endParaRPr i="1" sz="1800">
              <a:solidFill>
                <a:schemeClr val="dk1"/>
              </a:solidFill>
              <a:latin typeface="Courier New"/>
              <a:ea typeface="Courier New"/>
              <a:cs typeface="Courier New"/>
              <a:sym typeface="Courier New"/>
            </a:endParaRPr>
          </a:p>
        </p:txBody>
      </p:sp>
      <p:pic>
        <p:nvPicPr>
          <p:cNvPr id="273" name="Google Shape;273;p17"/>
          <p:cNvPicPr preferRelativeResize="0"/>
          <p:nvPr/>
        </p:nvPicPr>
        <p:blipFill rotWithShape="1">
          <a:blip r:embed="rId3">
            <a:alphaModFix/>
          </a:blip>
          <a:srcRect b="0" l="0" r="0" t="0"/>
          <a:stretch/>
        </p:blipFill>
        <p:spPr>
          <a:xfrm>
            <a:off x="1680641" y="3621919"/>
            <a:ext cx="5859164" cy="3024336"/>
          </a:xfrm>
          <a:prstGeom prst="rect">
            <a:avLst/>
          </a:prstGeom>
          <a:noFill/>
          <a:ln>
            <a:noFill/>
          </a:ln>
        </p:spPr>
      </p:pic>
      <p:sp>
        <p:nvSpPr>
          <p:cNvPr id="274" name="Google Shape;274;p17"/>
          <p:cNvSpPr/>
          <p:nvPr/>
        </p:nvSpPr>
        <p:spPr>
          <a:xfrm>
            <a:off x="6647935" y="2182279"/>
            <a:ext cx="5447700" cy="1246800"/>
          </a:xfrm>
          <a:prstGeom prst="roundRect">
            <a:avLst>
              <a:gd fmla="val 7549" name="adj"/>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R3(config)#</a:t>
            </a:r>
            <a:r>
              <a:rPr b="1" lang="en-US" sz="1800">
                <a:solidFill>
                  <a:schemeClr val="dk1"/>
                </a:solidFill>
                <a:latin typeface="Courier New"/>
                <a:ea typeface="Courier New"/>
                <a:cs typeface="Courier New"/>
                <a:sym typeface="Courier New"/>
              </a:rPr>
              <a:t>router rip</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R3(config-router)#</a:t>
            </a:r>
            <a:r>
              <a:rPr b="1" lang="en-US" sz="1800">
                <a:solidFill>
                  <a:schemeClr val="dk1"/>
                </a:solidFill>
                <a:latin typeface="Courier New"/>
                <a:ea typeface="Courier New"/>
                <a:cs typeface="Courier New"/>
                <a:sym typeface="Courier New"/>
              </a:rPr>
              <a:t>network 192.168.4.0</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R3(config-router)#</a:t>
            </a:r>
            <a:r>
              <a:rPr b="1" lang="en-US" sz="1800">
                <a:solidFill>
                  <a:schemeClr val="dk1"/>
                </a:solidFill>
                <a:latin typeface="Courier New"/>
                <a:ea typeface="Courier New"/>
                <a:cs typeface="Courier New"/>
                <a:sym typeface="Courier New"/>
              </a:rPr>
              <a:t>network 192.168.5.</a:t>
            </a:r>
            <a:r>
              <a:rPr b="1" lang="en-US" sz="1800">
                <a:solidFill>
                  <a:srgbClr val="C00000"/>
                </a:solidFill>
                <a:latin typeface="Courier New"/>
                <a:ea typeface="Courier New"/>
                <a:cs typeface="Courier New"/>
                <a:sym typeface="Courier New"/>
              </a:rPr>
              <a:t>1</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R3(config-router)#</a:t>
            </a:r>
            <a:r>
              <a:rPr b="1" lang="en-US" sz="1800">
                <a:solidFill>
                  <a:schemeClr val="dk1"/>
                </a:solidFill>
                <a:latin typeface="Courier New"/>
                <a:ea typeface="Courier New"/>
                <a:cs typeface="Courier New"/>
                <a:sym typeface="Courier New"/>
              </a:rPr>
              <a:t>exit</a:t>
            </a:r>
            <a:endParaRPr b="1" sz="1800">
              <a:solidFill>
                <a:srgbClr val="C00000"/>
              </a:solidFill>
              <a:latin typeface="Courier New"/>
              <a:ea typeface="Courier New"/>
              <a:cs typeface="Courier New"/>
              <a:sym typeface="Courier New"/>
            </a:endParaRPr>
          </a:p>
        </p:txBody>
      </p:sp>
      <p:sp>
        <p:nvSpPr>
          <p:cNvPr id="275" name="Google Shape;275;p17"/>
          <p:cNvSpPr/>
          <p:nvPr/>
        </p:nvSpPr>
        <p:spPr>
          <a:xfrm>
            <a:off x="6633005" y="3633289"/>
            <a:ext cx="5447700" cy="1822200"/>
          </a:xfrm>
          <a:prstGeom prst="roundRect">
            <a:avLst>
              <a:gd fmla="val 7549" name="adj"/>
            </a:avLst>
          </a:prstGeom>
          <a:solidFill>
            <a:schemeClr val="lt1"/>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R3#</a:t>
            </a:r>
            <a:r>
              <a:rPr b="1" lang="en-US" sz="1800">
                <a:solidFill>
                  <a:schemeClr val="dk1"/>
                </a:solidFill>
                <a:latin typeface="Courier New"/>
                <a:ea typeface="Courier New"/>
                <a:cs typeface="Courier New"/>
                <a:sym typeface="Courier New"/>
              </a:rPr>
              <a:t>show running-config</a:t>
            </a:r>
            <a:endParaRPr b="1" sz="1800">
              <a:solidFill>
                <a:schemeClr val="dk1"/>
              </a:solidFill>
              <a:latin typeface="Courier New"/>
              <a:ea typeface="Courier New"/>
              <a:cs typeface="Courier New"/>
              <a:sym typeface="Courier New"/>
            </a:endParaRPr>
          </a:p>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router rip</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network 192.168.4.0</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network 192.168.5.</a:t>
            </a:r>
            <a:r>
              <a:rPr lang="en-US" sz="1800">
                <a:solidFill>
                  <a:srgbClr val="C00000"/>
                </a:solidFill>
                <a:latin typeface="Courier New"/>
                <a:ea typeface="Courier New"/>
                <a:cs typeface="Courier New"/>
                <a:sym typeface="Courier New"/>
              </a:rPr>
              <a:t>0</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1800">
                <a:solidFill>
                  <a:schemeClr val="dk1"/>
                </a:solidFill>
                <a:latin typeface="Courier New"/>
                <a:ea typeface="Courier New"/>
                <a:cs typeface="Courier New"/>
                <a:sym typeface="Courier New"/>
              </a:rPr>
              <a:t>!</a:t>
            </a:r>
            <a:endParaRPr b="1" sz="1800">
              <a:solidFill>
                <a:srgbClr val="C00000"/>
              </a:solidFill>
              <a:latin typeface="Courier New"/>
              <a:ea typeface="Courier New"/>
              <a:cs typeface="Courier New"/>
              <a:sym typeface="Courier New"/>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7"/>
          <p:cNvSpPr txBox="1"/>
          <p:nvPr>
            <p:ph idx="1" type="body"/>
          </p:nvPr>
        </p:nvSpPr>
        <p:spPr>
          <a:xfrm>
            <a:off x="1775520" y="1600200"/>
            <a:ext cx="8435400" cy="34662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500"/>
              </a:spcBef>
              <a:spcAft>
                <a:spcPts val="0"/>
              </a:spcAft>
              <a:buSzPts val="2500"/>
              <a:buChar char="•"/>
            </a:pPr>
            <a:r>
              <a:rPr lang="en-US" sz="2500"/>
              <a:t>Configure RIP as routing protocol</a:t>
            </a:r>
            <a:endParaRPr sz="2800"/>
          </a:p>
          <a:p>
            <a:pPr indent="-342900" lvl="0" marL="342900" rtl="0" algn="l">
              <a:lnSpc>
                <a:spcPct val="90000"/>
              </a:lnSpc>
              <a:spcBef>
                <a:spcPts val="500"/>
              </a:spcBef>
              <a:spcAft>
                <a:spcPts val="0"/>
              </a:spcAft>
              <a:buSzPts val="2500"/>
              <a:buChar char="•"/>
            </a:pPr>
            <a:r>
              <a:rPr lang="en-US" sz="2500"/>
              <a:t>Check connectivity between hosts</a:t>
            </a:r>
            <a:endParaRPr sz="2800"/>
          </a:p>
          <a:p>
            <a:pPr indent="-342900" lvl="0" marL="342900" rtl="0" algn="l">
              <a:lnSpc>
                <a:spcPct val="90000"/>
              </a:lnSpc>
              <a:spcBef>
                <a:spcPts val="500"/>
              </a:spcBef>
              <a:spcAft>
                <a:spcPts val="0"/>
              </a:spcAft>
              <a:buSzPts val="2500"/>
              <a:buChar char="•"/>
            </a:pPr>
            <a:r>
              <a:rPr lang="en-US" sz="2500"/>
              <a:t>Save the configuration</a:t>
            </a:r>
            <a:endParaRPr sz="2800"/>
          </a:p>
          <a:p>
            <a:pPr indent="-342900" lvl="0" marL="342900" rtl="0" algn="l">
              <a:lnSpc>
                <a:spcPct val="90000"/>
              </a:lnSpc>
              <a:spcBef>
                <a:spcPts val="500"/>
              </a:spcBef>
              <a:spcAft>
                <a:spcPts val="0"/>
              </a:spcAft>
              <a:buSzPts val="2500"/>
              <a:buChar char="•"/>
            </a:pPr>
            <a:r>
              <a:rPr lang="en-US" sz="2500"/>
              <a:t>Use wireshark to check traffic</a:t>
            </a:r>
            <a:endParaRPr sz="2800"/>
          </a:p>
          <a:p>
            <a:pPr indent="-139700" lvl="0" marL="342900" rtl="0" algn="l">
              <a:lnSpc>
                <a:spcPct val="90000"/>
              </a:lnSpc>
              <a:spcBef>
                <a:spcPts val="640"/>
              </a:spcBef>
              <a:spcAft>
                <a:spcPts val="0"/>
              </a:spcAft>
              <a:buSzPts val="3200"/>
              <a:buNone/>
            </a:pPr>
            <a:r>
              <a:t/>
            </a:r>
            <a:endParaRPr/>
          </a:p>
          <a:p>
            <a:pPr indent="-139700" lvl="0" marL="342900" rtl="0" algn="l">
              <a:lnSpc>
                <a:spcPct val="90000"/>
              </a:lnSpc>
              <a:spcBef>
                <a:spcPts val="640"/>
              </a:spcBef>
              <a:spcAft>
                <a:spcPts val="0"/>
              </a:spcAft>
              <a:buSzPts val="3200"/>
              <a:buNone/>
            </a:pPr>
            <a:r>
              <a:t/>
            </a:r>
            <a:endParaRPr/>
          </a:p>
          <a:p>
            <a:pPr indent="-215900" lvl="0" marL="342900" rtl="0" algn="l">
              <a:lnSpc>
                <a:spcPct val="90000"/>
              </a:lnSpc>
              <a:spcBef>
                <a:spcPts val="400"/>
              </a:spcBef>
              <a:spcAft>
                <a:spcPts val="0"/>
              </a:spcAft>
              <a:buSzPts val="2000"/>
              <a:buNone/>
            </a:pPr>
            <a:r>
              <a:t/>
            </a:r>
            <a:endParaRPr sz="2000">
              <a:latin typeface="Courier New"/>
              <a:ea typeface="Courier New"/>
              <a:cs typeface="Courier New"/>
              <a:sym typeface="Courier New"/>
            </a:endParaRPr>
          </a:p>
          <a:p>
            <a:pPr indent="-190500" lvl="0" marL="342900" rtl="0" algn="l">
              <a:lnSpc>
                <a:spcPct val="90000"/>
              </a:lnSpc>
              <a:spcBef>
                <a:spcPts val="480"/>
              </a:spcBef>
              <a:spcAft>
                <a:spcPts val="0"/>
              </a:spcAft>
              <a:buSzPts val="2400"/>
              <a:buNone/>
            </a:pPr>
            <a:r>
              <a:t/>
            </a:r>
            <a:endParaRPr sz="2400">
              <a:latin typeface="Courier New"/>
              <a:ea typeface="Courier New"/>
              <a:cs typeface="Courier New"/>
              <a:sym typeface="Courier New"/>
            </a:endParaRPr>
          </a:p>
          <a:p>
            <a:pPr indent="-139700" lvl="0" marL="342900" rtl="0" algn="l">
              <a:lnSpc>
                <a:spcPct val="90000"/>
              </a:lnSpc>
              <a:spcBef>
                <a:spcPts val="640"/>
              </a:spcBef>
              <a:spcAft>
                <a:spcPts val="0"/>
              </a:spcAft>
              <a:buSzPts val="3200"/>
              <a:buNone/>
            </a:pPr>
            <a:r>
              <a:t/>
            </a:r>
            <a:endParaRPr>
              <a:latin typeface="Courier New"/>
              <a:ea typeface="Courier New"/>
              <a:cs typeface="Courier New"/>
              <a:sym typeface="Courier New"/>
            </a:endParaRPr>
          </a:p>
        </p:txBody>
      </p:sp>
      <p:sp>
        <p:nvSpPr>
          <p:cNvPr id="281" name="Google Shape;281;p37"/>
          <p:cNvSpPr txBox="1"/>
          <p:nvPr>
            <p:ph type="title"/>
          </p:nvPr>
        </p:nvSpPr>
        <p:spPr>
          <a:xfrm>
            <a:off x="1775520" y="116632"/>
            <a:ext cx="7488900" cy="1080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Test 2</a:t>
            </a:r>
            <a:endParaRPr/>
          </a:p>
        </p:txBody>
      </p:sp>
      <p:sp>
        <p:nvSpPr>
          <p:cNvPr id="282" name="Google Shape;282;p37"/>
          <p:cNvSpPr txBox="1"/>
          <p:nvPr>
            <p:ph idx="12" type="sldNum"/>
          </p:nvPr>
        </p:nvSpPr>
        <p:spPr>
          <a:xfrm>
            <a:off x="9866314" y="6661150"/>
            <a:ext cx="801600" cy="196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8"/>
          <p:cNvSpPr txBox="1"/>
          <p:nvPr>
            <p:ph idx="1" type="body"/>
          </p:nvPr>
        </p:nvSpPr>
        <p:spPr>
          <a:xfrm>
            <a:off x="1775520" y="1600200"/>
            <a:ext cx="8435400" cy="4925100"/>
          </a:xfrm>
          <a:prstGeom prst="rect">
            <a:avLst/>
          </a:prstGeom>
          <a:noFill/>
          <a:ln>
            <a:noFill/>
          </a:ln>
        </p:spPr>
        <p:txBody>
          <a:bodyPr anchorCtr="0" anchor="t" bIns="45700" lIns="91425" spcFirstLastPara="1" rIns="91425" wrap="square" tIns="45700">
            <a:noAutofit/>
          </a:bodyPr>
          <a:lstStyle/>
          <a:p>
            <a:pPr indent="-190500" lvl="0" marL="342900" rtl="0" algn="l">
              <a:lnSpc>
                <a:spcPct val="90000"/>
              </a:lnSpc>
              <a:spcBef>
                <a:spcPts val="0"/>
              </a:spcBef>
              <a:spcAft>
                <a:spcPts val="0"/>
              </a:spcAft>
              <a:buSzPts val="2400"/>
              <a:buNone/>
            </a:pPr>
            <a:r>
              <a:t/>
            </a:r>
            <a:endParaRPr sz="2400"/>
          </a:p>
          <a:p>
            <a:pPr indent="-342900" lvl="0" marL="342900" rtl="0" algn="l">
              <a:lnSpc>
                <a:spcPct val="90000"/>
              </a:lnSpc>
              <a:spcBef>
                <a:spcPts val="480"/>
              </a:spcBef>
              <a:spcAft>
                <a:spcPts val="0"/>
              </a:spcAft>
              <a:buSzPts val="2400"/>
              <a:buChar char="•"/>
            </a:pPr>
            <a:r>
              <a:rPr lang="en-US" sz="2400"/>
              <a:t>Enabling OSPF routing</a:t>
            </a:r>
            <a:endParaRPr/>
          </a:p>
          <a:p>
            <a:pPr indent="-285750" lvl="1" marL="742950" rtl="0" algn="l">
              <a:lnSpc>
                <a:spcPct val="90000"/>
              </a:lnSpc>
              <a:spcBef>
                <a:spcPts val="400"/>
              </a:spcBef>
              <a:spcAft>
                <a:spcPts val="0"/>
              </a:spcAft>
              <a:buSzPts val="2000"/>
              <a:buChar char="–"/>
            </a:pPr>
            <a:r>
              <a:rPr lang="en-US" sz="2000"/>
              <a:t>Default bandwidth 1544kbps on all serial links</a:t>
            </a:r>
            <a:endParaRPr sz="2000"/>
          </a:p>
        </p:txBody>
      </p:sp>
      <p:sp>
        <p:nvSpPr>
          <p:cNvPr id="289" name="Google Shape;289;p18"/>
          <p:cNvSpPr txBox="1"/>
          <p:nvPr>
            <p:ph type="title"/>
          </p:nvPr>
        </p:nvSpPr>
        <p:spPr>
          <a:xfrm>
            <a:off x="1775520" y="116632"/>
            <a:ext cx="7488900" cy="1080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Configuring OSPF</a:t>
            </a:r>
            <a:endParaRPr/>
          </a:p>
        </p:txBody>
      </p:sp>
      <p:sp>
        <p:nvSpPr>
          <p:cNvPr id="290" name="Google Shape;290;p18"/>
          <p:cNvSpPr txBox="1"/>
          <p:nvPr>
            <p:ph idx="12" type="sldNum"/>
          </p:nvPr>
        </p:nvSpPr>
        <p:spPr>
          <a:xfrm>
            <a:off x="9866314" y="6661150"/>
            <a:ext cx="801600" cy="196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pic>
        <p:nvPicPr>
          <p:cNvPr id="291" name="Google Shape;291;p18"/>
          <p:cNvPicPr preferRelativeResize="0"/>
          <p:nvPr/>
        </p:nvPicPr>
        <p:blipFill rotWithShape="1">
          <a:blip r:embed="rId3">
            <a:alphaModFix/>
          </a:blip>
          <a:srcRect b="0" l="0" r="0" t="0"/>
          <a:stretch/>
        </p:blipFill>
        <p:spPr>
          <a:xfrm>
            <a:off x="2649475" y="2851430"/>
            <a:ext cx="7420952" cy="3886537"/>
          </a:xfrm>
          <a:prstGeom prst="rect">
            <a:avLst/>
          </a:prstGeom>
          <a:noFill/>
          <a:ln>
            <a:noFill/>
          </a:ln>
        </p:spPr>
      </p:pic>
      <p:pic>
        <p:nvPicPr>
          <p:cNvPr id="292" name="Google Shape;292;p18"/>
          <p:cNvPicPr preferRelativeResize="0"/>
          <p:nvPr/>
        </p:nvPicPr>
        <p:blipFill rotWithShape="1">
          <a:blip r:embed="rId4">
            <a:alphaModFix/>
          </a:blip>
          <a:srcRect b="0" l="0" r="0" t="0"/>
          <a:stretch/>
        </p:blipFill>
        <p:spPr>
          <a:xfrm>
            <a:off x="1775520" y="3278548"/>
            <a:ext cx="2865438" cy="784225"/>
          </a:xfrm>
          <a:prstGeom prst="rect">
            <a:avLst/>
          </a:prstGeom>
          <a:noFill/>
          <a:ln cap="flat" cmpd="sng" w="9525">
            <a:solidFill>
              <a:schemeClr val="dk1"/>
            </a:solidFill>
            <a:prstDash val="solid"/>
            <a:miter lim="800000"/>
            <a:headEnd len="sm" w="sm" type="none"/>
            <a:tailEnd len="sm" w="sm" type="none"/>
          </a:ln>
        </p:spPr>
      </p:pic>
      <p:sp>
        <p:nvSpPr>
          <p:cNvPr id="293" name="Google Shape;293;p18"/>
          <p:cNvSpPr txBox="1"/>
          <p:nvPr/>
        </p:nvSpPr>
        <p:spPr>
          <a:xfrm>
            <a:off x="2649475" y="1600200"/>
            <a:ext cx="5561100" cy="369300"/>
          </a:xfrm>
          <a:prstGeom prst="rect">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Courier New"/>
                <a:ea typeface="Courier New"/>
                <a:cs typeface="Courier New"/>
                <a:sym typeface="Courier New"/>
              </a:rPr>
              <a:t>Router(config)#</a:t>
            </a:r>
            <a:r>
              <a:rPr b="1" lang="en-US" sz="1800">
                <a:solidFill>
                  <a:srgbClr val="C00000"/>
                </a:solidFill>
                <a:latin typeface="Courier New"/>
                <a:ea typeface="Courier New"/>
                <a:cs typeface="Courier New"/>
                <a:sym typeface="Courier New"/>
              </a:rPr>
              <a:t>router ospf</a:t>
            </a:r>
            <a:r>
              <a:rPr b="1" lang="en-US" sz="1800">
                <a:solidFill>
                  <a:schemeClr val="dk1"/>
                </a:solidFill>
                <a:latin typeface="Courier New"/>
                <a:ea typeface="Courier New"/>
                <a:cs typeface="Courier New"/>
                <a:sym typeface="Courier New"/>
              </a:rPr>
              <a:t> </a:t>
            </a:r>
            <a:r>
              <a:rPr b="1" i="1" lang="en-US" sz="1800">
                <a:solidFill>
                  <a:schemeClr val="dk1"/>
                </a:solidFill>
                <a:latin typeface="Courier New"/>
                <a:ea typeface="Courier New"/>
                <a:cs typeface="Courier New"/>
                <a:sym typeface="Courier New"/>
              </a:rPr>
              <a:t>process-id</a:t>
            </a:r>
            <a:r>
              <a:rPr b="1" lang="en-US" sz="1800">
                <a:solidFill>
                  <a:schemeClr val="dk1"/>
                </a:solidFill>
                <a:latin typeface="Courier New"/>
                <a:ea typeface="Courier New"/>
                <a:cs typeface="Courier New"/>
                <a:sym typeface="Courier New"/>
              </a:rPr>
              <a:t> </a:t>
            </a:r>
            <a:endParaRPr b="1" sz="1800">
              <a:solidFill>
                <a:schemeClr val="dk1"/>
              </a:solidFill>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19"/>
          <p:cNvSpPr txBox="1"/>
          <p:nvPr>
            <p:ph idx="1" type="body"/>
          </p:nvPr>
        </p:nvSpPr>
        <p:spPr>
          <a:xfrm>
            <a:off x="1775520" y="1600200"/>
            <a:ext cx="8435280" cy="4925144"/>
          </a:xfrm>
          <a:prstGeom prst="rect">
            <a:avLst/>
          </a:prstGeom>
          <a:noFill/>
          <a:ln>
            <a:noFill/>
          </a:ln>
        </p:spPr>
        <p:txBody>
          <a:bodyPr anchorCtr="0" anchor="t" bIns="45700" lIns="91425" spcFirstLastPara="1" rIns="91425" wrap="square" tIns="45700">
            <a:noAutofit/>
          </a:bodyPr>
          <a:lstStyle/>
          <a:p>
            <a:pPr indent="-190500" lvl="0" marL="342900" rtl="0" algn="l">
              <a:lnSpc>
                <a:spcPct val="90000"/>
              </a:lnSpc>
              <a:spcBef>
                <a:spcPts val="0"/>
              </a:spcBef>
              <a:spcAft>
                <a:spcPts val="0"/>
              </a:spcAft>
              <a:buSzPts val="2400"/>
              <a:buNone/>
            </a:pPr>
            <a:r>
              <a:t/>
            </a:r>
            <a:endParaRPr sz="2400"/>
          </a:p>
          <a:p>
            <a:pPr indent="-342900" lvl="0" marL="342900" rtl="0" algn="l">
              <a:lnSpc>
                <a:spcPct val="90000"/>
              </a:lnSpc>
              <a:spcBef>
                <a:spcPts val="480"/>
              </a:spcBef>
              <a:spcAft>
                <a:spcPts val="0"/>
              </a:spcAft>
              <a:buSzPts val="2400"/>
              <a:buChar char="•"/>
            </a:pPr>
            <a:r>
              <a:rPr lang="en-US" sz="2400"/>
              <a:t>Configuring OSPF subnetworks</a:t>
            </a:r>
            <a:endParaRPr sz="2400"/>
          </a:p>
          <a:p>
            <a:pPr indent="-285750" lvl="1" marL="742950" rtl="0" algn="l">
              <a:lnSpc>
                <a:spcPct val="90000"/>
              </a:lnSpc>
              <a:spcBef>
                <a:spcPts val="360"/>
              </a:spcBef>
              <a:spcAft>
                <a:spcPts val="0"/>
              </a:spcAft>
              <a:buSzPts val="1800"/>
              <a:buChar char="–"/>
            </a:pPr>
            <a:r>
              <a:rPr lang="en-US" sz="1800"/>
              <a:t>Any interface matching the network address will be enabled to send and receive OSPF packets</a:t>
            </a:r>
            <a:endParaRPr/>
          </a:p>
          <a:p>
            <a:pPr indent="-285750" lvl="1" marL="742950" rtl="0" algn="l">
              <a:lnSpc>
                <a:spcPct val="90000"/>
              </a:lnSpc>
              <a:spcBef>
                <a:spcPts val="360"/>
              </a:spcBef>
              <a:spcAft>
                <a:spcPts val="0"/>
              </a:spcAft>
              <a:buSzPts val="1800"/>
              <a:buChar char="–"/>
            </a:pPr>
            <a:r>
              <a:rPr lang="en-US" sz="1800"/>
              <a:t>This network (or subnet) will be included in OSPF routing updates</a:t>
            </a:r>
            <a:endParaRPr sz="1800"/>
          </a:p>
        </p:txBody>
      </p:sp>
      <p:sp>
        <p:nvSpPr>
          <p:cNvPr id="300" name="Google Shape;300;p19"/>
          <p:cNvSpPr txBox="1"/>
          <p:nvPr>
            <p:ph type="title"/>
          </p:nvPr>
        </p:nvSpPr>
        <p:spPr>
          <a:xfrm>
            <a:off x="1775520" y="116632"/>
            <a:ext cx="7488832" cy="108012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Configuring OSPF</a:t>
            </a:r>
            <a:endParaRPr/>
          </a:p>
        </p:txBody>
      </p:sp>
      <p:sp>
        <p:nvSpPr>
          <p:cNvPr id="301" name="Google Shape;301;p19"/>
          <p:cNvSpPr txBox="1"/>
          <p:nvPr>
            <p:ph idx="12" type="sldNum"/>
          </p:nvPr>
        </p:nvSpPr>
        <p:spPr>
          <a:xfrm>
            <a:off x="9866314" y="6661150"/>
            <a:ext cx="801687" cy="19685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302" name="Google Shape;302;p19"/>
          <p:cNvSpPr txBox="1"/>
          <p:nvPr/>
        </p:nvSpPr>
        <p:spPr>
          <a:xfrm>
            <a:off x="1577576" y="1600200"/>
            <a:ext cx="9071714" cy="338554"/>
          </a:xfrm>
          <a:prstGeom prst="rect">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ourier New"/>
                <a:ea typeface="Courier New"/>
                <a:cs typeface="Courier New"/>
                <a:sym typeface="Courier New"/>
              </a:rPr>
              <a:t>Router(config-router)#</a:t>
            </a:r>
            <a:r>
              <a:rPr b="1" lang="en-US" sz="1600">
                <a:solidFill>
                  <a:srgbClr val="C00000"/>
                </a:solidFill>
                <a:latin typeface="Courier New"/>
                <a:ea typeface="Courier New"/>
                <a:cs typeface="Courier New"/>
                <a:sym typeface="Courier New"/>
              </a:rPr>
              <a:t>network</a:t>
            </a:r>
            <a:r>
              <a:rPr b="1" lang="en-US" sz="1600">
                <a:solidFill>
                  <a:schemeClr val="dk1"/>
                </a:solidFill>
                <a:latin typeface="Courier New"/>
                <a:ea typeface="Courier New"/>
                <a:cs typeface="Courier New"/>
                <a:sym typeface="Courier New"/>
              </a:rPr>
              <a:t> </a:t>
            </a:r>
            <a:r>
              <a:rPr b="1" i="1" lang="en-US" sz="1600">
                <a:solidFill>
                  <a:schemeClr val="dk1"/>
                </a:solidFill>
                <a:latin typeface="Courier New"/>
                <a:ea typeface="Courier New"/>
                <a:cs typeface="Courier New"/>
                <a:sym typeface="Courier New"/>
              </a:rPr>
              <a:t>network-address wildcard-mask</a:t>
            </a:r>
            <a:r>
              <a:rPr b="1" lang="en-US" sz="1600">
                <a:solidFill>
                  <a:schemeClr val="dk1"/>
                </a:solidFill>
                <a:latin typeface="Courier New"/>
                <a:ea typeface="Courier New"/>
                <a:cs typeface="Courier New"/>
                <a:sym typeface="Courier New"/>
              </a:rPr>
              <a:t> </a:t>
            </a:r>
            <a:r>
              <a:rPr b="1" lang="en-US" sz="1600">
                <a:solidFill>
                  <a:srgbClr val="C00000"/>
                </a:solidFill>
                <a:latin typeface="Courier New"/>
                <a:ea typeface="Courier New"/>
                <a:cs typeface="Courier New"/>
                <a:sym typeface="Courier New"/>
              </a:rPr>
              <a:t>area</a:t>
            </a:r>
            <a:r>
              <a:rPr b="1" lang="en-US" sz="1600">
                <a:solidFill>
                  <a:schemeClr val="dk1"/>
                </a:solidFill>
                <a:latin typeface="Courier New"/>
                <a:ea typeface="Courier New"/>
                <a:cs typeface="Courier New"/>
                <a:sym typeface="Courier New"/>
              </a:rPr>
              <a:t> </a:t>
            </a:r>
            <a:r>
              <a:rPr b="1" i="1" lang="en-US" sz="1600">
                <a:solidFill>
                  <a:schemeClr val="dk1"/>
                </a:solidFill>
                <a:latin typeface="Courier New"/>
                <a:ea typeface="Courier New"/>
                <a:cs typeface="Courier New"/>
                <a:sym typeface="Courier New"/>
              </a:rPr>
              <a:t>area-id</a:t>
            </a:r>
            <a:endParaRPr b="1" i="1" sz="1600">
              <a:solidFill>
                <a:schemeClr val="dk1"/>
              </a:solidFill>
              <a:latin typeface="Courier New"/>
              <a:ea typeface="Courier New"/>
              <a:cs typeface="Courier New"/>
              <a:sym typeface="Courier New"/>
            </a:endParaRPr>
          </a:p>
        </p:txBody>
      </p:sp>
      <p:pic>
        <p:nvPicPr>
          <p:cNvPr id="303" name="Google Shape;303;p19"/>
          <p:cNvPicPr preferRelativeResize="0"/>
          <p:nvPr/>
        </p:nvPicPr>
        <p:blipFill rotWithShape="1">
          <a:blip r:embed="rId3">
            <a:alphaModFix/>
          </a:blip>
          <a:srcRect b="0" l="0" r="0" t="0"/>
          <a:stretch/>
        </p:blipFill>
        <p:spPr>
          <a:xfrm>
            <a:off x="4912064" y="3360666"/>
            <a:ext cx="6641503" cy="3300484"/>
          </a:xfrm>
          <a:prstGeom prst="rect">
            <a:avLst/>
          </a:prstGeom>
          <a:noFill/>
          <a:ln>
            <a:noFill/>
          </a:ln>
        </p:spPr>
      </p:pic>
      <p:pic>
        <p:nvPicPr>
          <p:cNvPr id="304" name="Google Shape;304;p19"/>
          <p:cNvPicPr preferRelativeResize="0"/>
          <p:nvPr/>
        </p:nvPicPr>
        <p:blipFill rotWithShape="1">
          <a:blip r:embed="rId4">
            <a:alphaModFix/>
          </a:blip>
          <a:srcRect b="0" l="0" r="0" t="0"/>
          <a:stretch/>
        </p:blipFill>
        <p:spPr>
          <a:xfrm>
            <a:off x="774623" y="3429000"/>
            <a:ext cx="4295775" cy="742950"/>
          </a:xfrm>
          <a:prstGeom prst="rect">
            <a:avLst/>
          </a:prstGeom>
          <a:noFill/>
          <a:ln>
            <a:noFill/>
          </a:ln>
        </p:spPr>
      </p:pic>
      <p:pic>
        <p:nvPicPr>
          <p:cNvPr id="305" name="Google Shape;305;p19"/>
          <p:cNvPicPr preferRelativeResize="0"/>
          <p:nvPr/>
        </p:nvPicPr>
        <p:blipFill rotWithShape="1">
          <a:blip r:embed="rId5">
            <a:alphaModFix/>
          </a:blip>
          <a:srcRect b="0" l="0" r="0" t="0"/>
          <a:stretch/>
        </p:blipFill>
        <p:spPr>
          <a:xfrm>
            <a:off x="774623" y="4149081"/>
            <a:ext cx="4276725" cy="733425"/>
          </a:xfrm>
          <a:prstGeom prst="rect">
            <a:avLst/>
          </a:prstGeom>
          <a:noFill/>
          <a:ln>
            <a:noFill/>
          </a:ln>
        </p:spPr>
      </p:pic>
      <p:pic>
        <p:nvPicPr>
          <p:cNvPr id="306" name="Google Shape;306;p19"/>
          <p:cNvPicPr preferRelativeResize="0"/>
          <p:nvPr/>
        </p:nvPicPr>
        <p:blipFill rotWithShape="1">
          <a:blip r:embed="rId6">
            <a:alphaModFix/>
          </a:blip>
          <a:srcRect b="0" l="0" r="0" t="0"/>
          <a:stretch/>
        </p:blipFill>
        <p:spPr>
          <a:xfrm>
            <a:off x="774622" y="4869161"/>
            <a:ext cx="4286250" cy="7143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20"/>
          <p:cNvSpPr txBox="1"/>
          <p:nvPr>
            <p:ph idx="1" type="body"/>
          </p:nvPr>
        </p:nvSpPr>
        <p:spPr>
          <a:xfrm>
            <a:off x="1775520" y="1600200"/>
            <a:ext cx="8435280" cy="4925144"/>
          </a:xfrm>
          <a:prstGeom prst="rect">
            <a:avLst/>
          </a:prstGeom>
          <a:noFill/>
          <a:ln>
            <a:noFill/>
          </a:ln>
        </p:spPr>
        <p:txBody>
          <a:bodyPr anchorCtr="0" anchor="t" bIns="45700" lIns="91425" spcFirstLastPara="1" rIns="91425" wrap="square" tIns="45700">
            <a:noAutofit/>
          </a:bodyPr>
          <a:lstStyle/>
          <a:p>
            <a:pPr indent="-190500" lvl="0" marL="342900" rtl="0" algn="l">
              <a:lnSpc>
                <a:spcPct val="90000"/>
              </a:lnSpc>
              <a:spcBef>
                <a:spcPts val="0"/>
              </a:spcBef>
              <a:spcAft>
                <a:spcPts val="0"/>
              </a:spcAft>
              <a:buSzPts val="2400"/>
              <a:buNone/>
            </a:pPr>
            <a:r>
              <a:t/>
            </a:r>
            <a:endParaRPr sz="2400"/>
          </a:p>
          <a:p>
            <a:pPr indent="-342900" lvl="0" marL="342900" rtl="0" algn="l">
              <a:lnSpc>
                <a:spcPct val="90000"/>
              </a:lnSpc>
              <a:spcBef>
                <a:spcPts val="480"/>
              </a:spcBef>
              <a:spcAft>
                <a:spcPts val="0"/>
              </a:spcAft>
              <a:buSzPts val="2400"/>
              <a:buChar char="•"/>
            </a:pPr>
            <a:r>
              <a:rPr lang="en-US" sz="2400"/>
              <a:t>Determining the router id</a:t>
            </a:r>
            <a:endParaRPr/>
          </a:p>
          <a:p>
            <a:pPr indent="-342900" lvl="1" marL="800100" rtl="0" algn="l">
              <a:lnSpc>
                <a:spcPct val="90000"/>
              </a:lnSpc>
              <a:spcBef>
                <a:spcPts val="360"/>
              </a:spcBef>
              <a:spcAft>
                <a:spcPts val="0"/>
              </a:spcAft>
              <a:buSzPts val="1800"/>
              <a:buFont typeface="Calibri"/>
              <a:buAutoNum type="arabicPeriod"/>
            </a:pPr>
            <a:r>
              <a:rPr lang="en-US" sz="1800"/>
              <a:t>IP address configured with the router-id command</a:t>
            </a:r>
            <a:endParaRPr/>
          </a:p>
          <a:p>
            <a:pPr indent="-342900" lvl="1" marL="800100" rtl="0" algn="l">
              <a:lnSpc>
                <a:spcPct val="90000"/>
              </a:lnSpc>
              <a:spcBef>
                <a:spcPts val="360"/>
              </a:spcBef>
              <a:spcAft>
                <a:spcPts val="0"/>
              </a:spcAft>
              <a:buSzPts val="1800"/>
              <a:buFont typeface="Calibri"/>
              <a:buAutoNum type="arabicPeriod"/>
            </a:pPr>
            <a:r>
              <a:rPr lang="en-US" sz="1800"/>
              <a:t>The highest IP address of any of its loopback interfaces</a:t>
            </a:r>
            <a:endParaRPr/>
          </a:p>
          <a:p>
            <a:pPr indent="-342900" lvl="1" marL="800100" rtl="0" algn="l">
              <a:lnSpc>
                <a:spcPct val="90000"/>
              </a:lnSpc>
              <a:spcBef>
                <a:spcPts val="360"/>
              </a:spcBef>
              <a:spcAft>
                <a:spcPts val="0"/>
              </a:spcAft>
              <a:buSzPts val="1800"/>
              <a:buFont typeface="Calibri"/>
              <a:buAutoNum type="arabicPeriod"/>
            </a:pPr>
            <a:r>
              <a:rPr lang="en-US" sz="1800" u="sng"/>
              <a:t>The highest active IP address of any of its physical interfaces</a:t>
            </a:r>
            <a:endParaRPr sz="1800" u="sng"/>
          </a:p>
        </p:txBody>
      </p:sp>
      <p:sp>
        <p:nvSpPr>
          <p:cNvPr id="313" name="Google Shape;313;p20"/>
          <p:cNvSpPr txBox="1"/>
          <p:nvPr>
            <p:ph type="title"/>
          </p:nvPr>
        </p:nvSpPr>
        <p:spPr>
          <a:xfrm>
            <a:off x="1775520" y="116632"/>
            <a:ext cx="7488832" cy="108012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Configuring OSPF</a:t>
            </a:r>
            <a:endParaRPr/>
          </a:p>
        </p:txBody>
      </p:sp>
      <p:sp>
        <p:nvSpPr>
          <p:cNvPr id="314" name="Google Shape;314;p20"/>
          <p:cNvSpPr txBox="1"/>
          <p:nvPr>
            <p:ph idx="12" type="sldNum"/>
          </p:nvPr>
        </p:nvSpPr>
        <p:spPr>
          <a:xfrm>
            <a:off x="9866314" y="6661150"/>
            <a:ext cx="801687" cy="19685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315" name="Google Shape;315;p20"/>
          <p:cNvSpPr txBox="1"/>
          <p:nvPr/>
        </p:nvSpPr>
        <p:spPr>
          <a:xfrm>
            <a:off x="2773832" y="1628624"/>
            <a:ext cx="5492209" cy="338554"/>
          </a:xfrm>
          <a:prstGeom prst="rect">
            <a:avLst/>
          </a:prstGeom>
          <a:solidFill>
            <a:srgbClr val="FFFFFF"/>
          </a:solidFill>
          <a:ln cap="flat" cmpd="sng" w="9525">
            <a:solidFill>
              <a:schemeClr val="dk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Courier New"/>
                <a:ea typeface="Courier New"/>
                <a:cs typeface="Courier New"/>
                <a:sym typeface="Courier New"/>
              </a:rPr>
              <a:t>Router(config-router)#</a:t>
            </a:r>
            <a:r>
              <a:rPr b="1" lang="en-US" sz="1600">
                <a:solidFill>
                  <a:srgbClr val="C00000"/>
                </a:solidFill>
                <a:latin typeface="Courier New"/>
                <a:ea typeface="Courier New"/>
                <a:cs typeface="Courier New"/>
                <a:sym typeface="Courier New"/>
              </a:rPr>
              <a:t>router-id</a:t>
            </a:r>
            <a:r>
              <a:rPr b="1" lang="en-US" sz="1600">
                <a:solidFill>
                  <a:schemeClr val="dk1"/>
                </a:solidFill>
                <a:latin typeface="Courier New"/>
                <a:ea typeface="Courier New"/>
                <a:cs typeface="Courier New"/>
                <a:sym typeface="Courier New"/>
              </a:rPr>
              <a:t> </a:t>
            </a:r>
            <a:r>
              <a:rPr b="1" i="1" lang="en-US" sz="1600">
                <a:solidFill>
                  <a:schemeClr val="dk1"/>
                </a:solidFill>
                <a:latin typeface="Courier New"/>
                <a:ea typeface="Courier New"/>
                <a:cs typeface="Courier New"/>
                <a:sym typeface="Courier New"/>
              </a:rPr>
              <a:t>ip-address</a:t>
            </a:r>
            <a:endParaRPr b="1" i="1" sz="1600">
              <a:solidFill>
                <a:schemeClr val="dk1"/>
              </a:solidFill>
              <a:latin typeface="Courier New"/>
              <a:ea typeface="Courier New"/>
              <a:cs typeface="Courier New"/>
              <a:sym typeface="Courier New"/>
            </a:endParaRPr>
          </a:p>
        </p:txBody>
      </p:sp>
      <p:pic>
        <p:nvPicPr>
          <p:cNvPr id="316" name="Google Shape;316;p20"/>
          <p:cNvPicPr preferRelativeResize="0"/>
          <p:nvPr/>
        </p:nvPicPr>
        <p:blipFill rotWithShape="1">
          <a:blip r:embed="rId3">
            <a:alphaModFix/>
          </a:blip>
          <a:srcRect b="0" l="0" r="0" t="0"/>
          <a:stretch/>
        </p:blipFill>
        <p:spPr>
          <a:xfrm>
            <a:off x="4907360" y="3576257"/>
            <a:ext cx="5760640" cy="3016990"/>
          </a:xfrm>
          <a:prstGeom prst="rect">
            <a:avLst/>
          </a:prstGeom>
          <a:noFill/>
          <a:ln>
            <a:noFill/>
          </a:ln>
        </p:spPr>
      </p:pic>
      <p:pic>
        <p:nvPicPr>
          <p:cNvPr id="317" name="Google Shape;317;p20"/>
          <p:cNvPicPr preferRelativeResize="0"/>
          <p:nvPr/>
        </p:nvPicPr>
        <p:blipFill rotWithShape="1">
          <a:blip r:embed="rId4">
            <a:alphaModFix/>
          </a:blip>
          <a:srcRect b="0" l="858" r="0" t="5068"/>
          <a:stretch/>
        </p:blipFill>
        <p:spPr>
          <a:xfrm>
            <a:off x="1524001" y="3524187"/>
            <a:ext cx="4221163" cy="269760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21"/>
          <p:cNvSpPr txBox="1"/>
          <p:nvPr>
            <p:ph idx="1" type="body"/>
          </p:nvPr>
        </p:nvSpPr>
        <p:spPr>
          <a:xfrm>
            <a:off x="1775520" y="1600200"/>
            <a:ext cx="8435280" cy="4925144"/>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2400"/>
              <a:buChar char="•"/>
            </a:pPr>
            <a:r>
              <a:rPr lang="en-US" sz="2400"/>
              <a:t>OSPF troubleshooting commands</a:t>
            </a:r>
            <a:endParaRPr/>
          </a:p>
          <a:p>
            <a:pPr indent="-285750" lvl="1" marL="742950" rtl="0" algn="l">
              <a:lnSpc>
                <a:spcPct val="90000"/>
              </a:lnSpc>
              <a:spcBef>
                <a:spcPts val="360"/>
              </a:spcBef>
              <a:spcAft>
                <a:spcPts val="0"/>
              </a:spcAft>
              <a:buSzPts val="1800"/>
              <a:buChar char="–"/>
            </a:pPr>
            <a:r>
              <a:rPr b="1" lang="en-US" sz="1800">
                <a:latin typeface="Courier New"/>
                <a:ea typeface="Courier New"/>
                <a:cs typeface="Courier New"/>
                <a:sym typeface="Courier New"/>
              </a:rPr>
              <a:t>show ip protocols</a:t>
            </a:r>
            <a:endParaRPr/>
          </a:p>
          <a:p>
            <a:pPr indent="-285750" lvl="1" marL="742950" rtl="0" algn="l">
              <a:lnSpc>
                <a:spcPct val="90000"/>
              </a:lnSpc>
              <a:spcBef>
                <a:spcPts val="360"/>
              </a:spcBef>
              <a:spcAft>
                <a:spcPts val="0"/>
              </a:spcAft>
              <a:buSzPts val="1800"/>
              <a:buChar char="–"/>
            </a:pPr>
            <a:r>
              <a:rPr b="1" lang="en-US" sz="1800">
                <a:latin typeface="Courier New"/>
                <a:ea typeface="Courier New"/>
                <a:cs typeface="Courier New"/>
                <a:sym typeface="Courier New"/>
              </a:rPr>
              <a:t>show ip ospf</a:t>
            </a:r>
            <a:endParaRPr b="1" sz="1800">
              <a:latin typeface="Courier New"/>
              <a:ea typeface="Courier New"/>
              <a:cs typeface="Courier New"/>
              <a:sym typeface="Courier New"/>
            </a:endParaRPr>
          </a:p>
          <a:p>
            <a:pPr indent="-285750" lvl="1" marL="742950" rtl="0" algn="l">
              <a:lnSpc>
                <a:spcPct val="90000"/>
              </a:lnSpc>
              <a:spcBef>
                <a:spcPts val="360"/>
              </a:spcBef>
              <a:spcAft>
                <a:spcPts val="0"/>
              </a:spcAft>
              <a:buSzPts val="1800"/>
              <a:buChar char="–"/>
            </a:pPr>
            <a:r>
              <a:rPr b="1" lang="en-US" sz="1800">
                <a:latin typeface="Courier New"/>
                <a:ea typeface="Courier New"/>
                <a:cs typeface="Courier New"/>
                <a:sym typeface="Courier New"/>
              </a:rPr>
              <a:t>show ip ospf interface</a:t>
            </a:r>
            <a:endParaRPr/>
          </a:p>
        </p:txBody>
      </p:sp>
      <p:sp>
        <p:nvSpPr>
          <p:cNvPr id="324" name="Google Shape;324;p21"/>
          <p:cNvSpPr txBox="1"/>
          <p:nvPr>
            <p:ph type="title"/>
          </p:nvPr>
        </p:nvSpPr>
        <p:spPr>
          <a:xfrm>
            <a:off x="1775520" y="116632"/>
            <a:ext cx="7488832" cy="108012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Verifying OSPF configuration</a:t>
            </a:r>
            <a:endParaRPr/>
          </a:p>
        </p:txBody>
      </p:sp>
      <p:sp>
        <p:nvSpPr>
          <p:cNvPr id="325" name="Google Shape;325;p21"/>
          <p:cNvSpPr txBox="1"/>
          <p:nvPr>
            <p:ph idx="12" type="sldNum"/>
          </p:nvPr>
        </p:nvSpPr>
        <p:spPr>
          <a:xfrm>
            <a:off x="9866314" y="6661150"/>
            <a:ext cx="801687" cy="19685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pic>
        <p:nvPicPr>
          <p:cNvPr id="326" name="Google Shape;326;p21"/>
          <p:cNvPicPr preferRelativeResize="0"/>
          <p:nvPr/>
        </p:nvPicPr>
        <p:blipFill rotWithShape="1">
          <a:blip r:embed="rId3">
            <a:alphaModFix/>
          </a:blip>
          <a:srcRect b="0" l="0" r="0" t="0"/>
          <a:stretch/>
        </p:blipFill>
        <p:spPr>
          <a:xfrm>
            <a:off x="1524000" y="3644160"/>
            <a:ext cx="5760640" cy="3016990"/>
          </a:xfrm>
          <a:prstGeom prst="rect">
            <a:avLst/>
          </a:prstGeom>
          <a:noFill/>
          <a:ln>
            <a:noFill/>
          </a:ln>
        </p:spPr>
      </p:pic>
      <p:pic>
        <p:nvPicPr>
          <p:cNvPr id="327" name="Google Shape;327;p21"/>
          <p:cNvPicPr preferRelativeResize="0"/>
          <p:nvPr/>
        </p:nvPicPr>
        <p:blipFill rotWithShape="1">
          <a:blip r:embed="rId4">
            <a:alphaModFix/>
          </a:blip>
          <a:srcRect b="0" l="0" r="0" t="0"/>
          <a:stretch/>
        </p:blipFill>
        <p:spPr>
          <a:xfrm>
            <a:off x="5891467" y="2060849"/>
            <a:ext cx="4772025" cy="34194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38"/>
          <p:cNvSpPr txBox="1"/>
          <p:nvPr>
            <p:ph idx="1" type="body"/>
          </p:nvPr>
        </p:nvSpPr>
        <p:spPr>
          <a:xfrm>
            <a:off x="1775520" y="1600200"/>
            <a:ext cx="8435280" cy="346607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500"/>
              </a:spcBef>
              <a:spcAft>
                <a:spcPts val="0"/>
              </a:spcAft>
              <a:buSzPts val="2500"/>
              <a:buChar char="•"/>
            </a:pPr>
            <a:r>
              <a:rPr lang="en-US" sz="2500"/>
              <a:t>Configure OSPF as routing protocol</a:t>
            </a:r>
            <a:endParaRPr sz="2800"/>
          </a:p>
          <a:p>
            <a:pPr indent="-342900" lvl="0" marL="342900" rtl="0" algn="l">
              <a:lnSpc>
                <a:spcPct val="90000"/>
              </a:lnSpc>
              <a:spcBef>
                <a:spcPts val="500"/>
              </a:spcBef>
              <a:spcAft>
                <a:spcPts val="0"/>
              </a:spcAft>
              <a:buSzPts val="2500"/>
              <a:buChar char="•"/>
            </a:pPr>
            <a:r>
              <a:rPr lang="en-US" sz="2500"/>
              <a:t>Check connectivity between hosts</a:t>
            </a:r>
            <a:endParaRPr sz="2800"/>
          </a:p>
          <a:p>
            <a:pPr indent="-342900" lvl="0" marL="342900" rtl="0" algn="l">
              <a:lnSpc>
                <a:spcPct val="90000"/>
              </a:lnSpc>
              <a:spcBef>
                <a:spcPts val="500"/>
              </a:spcBef>
              <a:spcAft>
                <a:spcPts val="0"/>
              </a:spcAft>
              <a:buSzPts val="2500"/>
              <a:buChar char="•"/>
            </a:pPr>
            <a:r>
              <a:rPr lang="en-US" sz="2500"/>
              <a:t>Save the configuration</a:t>
            </a:r>
            <a:endParaRPr sz="2800"/>
          </a:p>
          <a:p>
            <a:pPr indent="-342900" lvl="0" marL="342900" rtl="0" algn="l">
              <a:lnSpc>
                <a:spcPct val="90000"/>
              </a:lnSpc>
              <a:spcBef>
                <a:spcPts val="500"/>
              </a:spcBef>
              <a:spcAft>
                <a:spcPts val="0"/>
              </a:spcAft>
              <a:buSzPts val="2500"/>
              <a:buChar char="•"/>
            </a:pPr>
            <a:r>
              <a:rPr lang="en-US" sz="2500"/>
              <a:t>Use wireshark to check traffic</a:t>
            </a:r>
            <a:endParaRPr sz="2800"/>
          </a:p>
          <a:p>
            <a:pPr indent="-139700" lvl="0" marL="342900" rtl="0" algn="l">
              <a:lnSpc>
                <a:spcPct val="90000"/>
              </a:lnSpc>
              <a:spcBef>
                <a:spcPts val="640"/>
              </a:spcBef>
              <a:spcAft>
                <a:spcPts val="0"/>
              </a:spcAft>
              <a:buSzPts val="3200"/>
              <a:buNone/>
            </a:pPr>
            <a:r>
              <a:t/>
            </a:r>
            <a:endParaRPr/>
          </a:p>
          <a:p>
            <a:pPr indent="-139700" lvl="0" marL="342900" rtl="0" algn="l">
              <a:lnSpc>
                <a:spcPct val="90000"/>
              </a:lnSpc>
              <a:spcBef>
                <a:spcPts val="640"/>
              </a:spcBef>
              <a:spcAft>
                <a:spcPts val="0"/>
              </a:spcAft>
              <a:buSzPts val="3200"/>
              <a:buNone/>
            </a:pPr>
            <a:r>
              <a:t/>
            </a:r>
            <a:endParaRPr/>
          </a:p>
          <a:p>
            <a:pPr indent="-215900" lvl="0" marL="342900" rtl="0" algn="l">
              <a:lnSpc>
                <a:spcPct val="90000"/>
              </a:lnSpc>
              <a:spcBef>
                <a:spcPts val="400"/>
              </a:spcBef>
              <a:spcAft>
                <a:spcPts val="0"/>
              </a:spcAft>
              <a:buSzPts val="2000"/>
              <a:buNone/>
            </a:pPr>
            <a:r>
              <a:t/>
            </a:r>
            <a:endParaRPr sz="2000">
              <a:latin typeface="Courier New"/>
              <a:ea typeface="Courier New"/>
              <a:cs typeface="Courier New"/>
              <a:sym typeface="Courier New"/>
            </a:endParaRPr>
          </a:p>
          <a:p>
            <a:pPr indent="-190500" lvl="0" marL="342900" rtl="0" algn="l">
              <a:lnSpc>
                <a:spcPct val="90000"/>
              </a:lnSpc>
              <a:spcBef>
                <a:spcPts val="480"/>
              </a:spcBef>
              <a:spcAft>
                <a:spcPts val="0"/>
              </a:spcAft>
              <a:buSzPts val="2400"/>
              <a:buNone/>
            </a:pPr>
            <a:r>
              <a:t/>
            </a:r>
            <a:endParaRPr sz="2400">
              <a:latin typeface="Courier New"/>
              <a:ea typeface="Courier New"/>
              <a:cs typeface="Courier New"/>
              <a:sym typeface="Courier New"/>
            </a:endParaRPr>
          </a:p>
          <a:p>
            <a:pPr indent="-139700" lvl="0" marL="342900" rtl="0" algn="l">
              <a:lnSpc>
                <a:spcPct val="90000"/>
              </a:lnSpc>
              <a:spcBef>
                <a:spcPts val="640"/>
              </a:spcBef>
              <a:spcAft>
                <a:spcPts val="0"/>
              </a:spcAft>
              <a:buSzPts val="3200"/>
              <a:buNone/>
            </a:pPr>
            <a:r>
              <a:t/>
            </a:r>
            <a:endParaRPr>
              <a:latin typeface="Courier New"/>
              <a:ea typeface="Courier New"/>
              <a:cs typeface="Courier New"/>
              <a:sym typeface="Courier New"/>
            </a:endParaRPr>
          </a:p>
        </p:txBody>
      </p:sp>
      <p:sp>
        <p:nvSpPr>
          <p:cNvPr id="333" name="Google Shape;333;p38"/>
          <p:cNvSpPr txBox="1"/>
          <p:nvPr>
            <p:ph type="title"/>
          </p:nvPr>
        </p:nvSpPr>
        <p:spPr>
          <a:xfrm>
            <a:off x="1775520" y="116632"/>
            <a:ext cx="7488832" cy="108012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Test 3</a:t>
            </a:r>
            <a:endParaRPr/>
          </a:p>
        </p:txBody>
      </p:sp>
      <p:sp>
        <p:nvSpPr>
          <p:cNvPr id="334" name="Google Shape;334;p38"/>
          <p:cNvSpPr txBox="1"/>
          <p:nvPr>
            <p:ph idx="12" type="sldNum"/>
          </p:nvPr>
        </p:nvSpPr>
        <p:spPr>
          <a:xfrm>
            <a:off x="9866314" y="6661150"/>
            <a:ext cx="801687" cy="19685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g6bd634e1b1_1_231"/>
          <p:cNvSpPr txBox="1"/>
          <p:nvPr>
            <p:ph type="ctrTitle"/>
          </p:nvPr>
        </p:nvSpPr>
        <p:spPr>
          <a:xfrm>
            <a:off x="2209800" y="2130425"/>
            <a:ext cx="8134500" cy="1470000"/>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dk1"/>
              </a:buClr>
              <a:buSzPts val="4000"/>
              <a:buFont typeface="Calibri"/>
              <a:buNone/>
            </a:pPr>
            <a:r>
              <a:rPr lang="en-US" sz="4000"/>
              <a:t>Base Network</a:t>
            </a:r>
            <a:endParaRPr/>
          </a:p>
        </p:txBody>
      </p:sp>
      <p:sp>
        <p:nvSpPr>
          <p:cNvPr id="341" name="Google Shape;341;g6bd634e1b1_1_231"/>
          <p:cNvSpPr txBox="1"/>
          <p:nvPr/>
        </p:nvSpPr>
        <p:spPr>
          <a:xfrm>
            <a:off x="1703388" y="5516563"/>
            <a:ext cx="7680300" cy="122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888888"/>
                </a:solidFill>
                <a:latin typeface="Calibri"/>
                <a:ea typeface="Calibri"/>
                <a:cs typeface="Calibri"/>
                <a:sym typeface="Calibri"/>
              </a:rPr>
              <a:t>Antonio Virdis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rgbClr val="888888"/>
                </a:solidFill>
                <a:latin typeface="Calibri"/>
                <a:ea typeface="Calibri"/>
                <a:cs typeface="Calibri"/>
                <a:sym typeface="Calibri"/>
              </a:rPr>
              <a:t>Assistant Professor@ University of Pisa</a:t>
            </a:r>
            <a:endParaRPr sz="2400">
              <a:solidFill>
                <a:srgbClr val="888888"/>
              </a:solidFill>
              <a:latin typeface="Calibri"/>
              <a:ea typeface="Calibri"/>
              <a:cs typeface="Calibri"/>
              <a:sym typeface="Calibri"/>
            </a:endParaRPr>
          </a:p>
          <a:p>
            <a:pPr indent="0" lvl="0" marL="0" marR="0" rtl="0" algn="l">
              <a:spcBef>
                <a:spcPts val="0"/>
              </a:spcBef>
              <a:spcAft>
                <a:spcPts val="0"/>
              </a:spcAft>
              <a:buNone/>
            </a:pPr>
            <a:r>
              <a:rPr lang="en-US" sz="1800">
                <a:solidFill>
                  <a:srgbClr val="888888"/>
                </a:solidFill>
                <a:latin typeface="Calibri"/>
                <a:ea typeface="Calibri"/>
                <a:cs typeface="Calibri"/>
                <a:sym typeface="Calibri"/>
              </a:rPr>
              <a:t>antonio.virdis@unipi.it</a:t>
            </a:r>
            <a:endParaRPr sz="1800">
              <a:solidFill>
                <a:srgbClr val="888888"/>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g6bd634e1b1_1_237"/>
          <p:cNvPicPr preferRelativeResize="0"/>
          <p:nvPr/>
        </p:nvPicPr>
        <p:blipFill rotWithShape="1">
          <a:blip r:embed="rId3">
            <a:alphaModFix/>
          </a:blip>
          <a:srcRect b="0" l="0" r="0" t="0"/>
          <a:stretch/>
        </p:blipFill>
        <p:spPr>
          <a:xfrm>
            <a:off x="1524001" y="1606546"/>
            <a:ext cx="9143999" cy="3644909"/>
          </a:xfrm>
          <a:prstGeom prst="rect">
            <a:avLst/>
          </a:prstGeom>
          <a:noFill/>
          <a:ln>
            <a:noFill/>
          </a:ln>
        </p:spPr>
      </p:pic>
      <p:sp>
        <p:nvSpPr>
          <p:cNvPr id="347" name="Google Shape;347;g6bd634e1b1_1_237"/>
          <p:cNvSpPr txBox="1"/>
          <p:nvPr>
            <p:ph type="title"/>
          </p:nvPr>
        </p:nvSpPr>
        <p:spPr>
          <a:xfrm>
            <a:off x="1775520" y="116632"/>
            <a:ext cx="7488900" cy="1080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Network Architecture</a:t>
            </a:r>
            <a:endParaRPr/>
          </a:p>
        </p:txBody>
      </p:sp>
      <p:sp>
        <p:nvSpPr>
          <p:cNvPr id="348" name="Google Shape;348;g6bd634e1b1_1_237"/>
          <p:cNvSpPr txBox="1"/>
          <p:nvPr>
            <p:ph idx="12" type="sldNum"/>
          </p:nvPr>
        </p:nvSpPr>
        <p:spPr>
          <a:xfrm>
            <a:off x="9866313" y="6661150"/>
            <a:ext cx="801600" cy="196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sp>
        <p:nvSpPr>
          <p:cNvPr id="349" name="Google Shape;349;g6bd634e1b1_1_237"/>
          <p:cNvSpPr txBox="1"/>
          <p:nvPr/>
        </p:nvSpPr>
        <p:spPr>
          <a:xfrm>
            <a:off x="2711624" y="2287015"/>
            <a:ext cx="1152000" cy="230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192.168.1.0/24</a:t>
            </a:r>
            <a:endParaRPr sz="900">
              <a:solidFill>
                <a:schemeClr val="dk1"/>
              </a:solidFill>
              <a:latin typeface="Calibri"/>
              <a:ea typeface="Calibri"/>
              <a:cs typeface="Calibri"/>
              <a:sym typeface="Calibri"/>
            </a:endParaRPr>
          </a:p>
        </p:txBody>
      </p:sp>
      <p:sp>
        <p:nvSpPr>
          <p:cNvPr id="350" name="Google Shape;350;g6bd634e1b1_1_237"/>
          <p:cNvSpPr txBox="1"/>
          <p:nvPr/>
        </p:nvSpPr>
        <p:spPr>
          <a:xfrm>
            <a:off x="2351584" y="3243918"/>
            <a:ext cx="1152000" cy="230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192.168.2.0/24</a:t>
            </a:r>
            <a:endParaRPr sz="900">
              <a:solidFill>
                <a:schemeClr val="dk1"/>
              </a:solidFill>
              <a:latin typeface="Calibri"/>
              <a:ea typeface="Calibri"/>
              <a:cs typeface="Calibri"/>
              <a:sym typeface="Calibri"/>
            </a:endParaRPr>
          </a:p>
        </p:txBody>
      </p:sp>
      <p:sp>
        <p:nvSpPr>
          <p:cNvPr id="351" name="Google Shape;351;g6bd634e1b1_1_237"/>
          <p:cNvSpPr txBox="1"/>
          <p:nvPr/>
        </p:nvSpPr>
        <p:spPr>
          <a:xfrm>
            <a:off x="2423592" y="4412516"/>
            <a:ext cx="1152000" cy="230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192.168.3.0/24</a:t>
            </a:r>
            <a:endParaRPr sz="900">
              <a:solidFill>
                <a:schemeClr val="dk1"/>
              </a:solidFill>
              <a:latin typeface="Calibri"/>
              <a:ea typeface="Calibri"/>
              <a:cs typeface="Calibri"/>
              <a:sym typeface="Calibri"/>
            </a:endParaRPr>
          </a:p>
        </p:txBody>
      </p:sp>
      <p:sp>
        <p:nvSpPr>
          <p:cNvPr id="352" name="Google Shape;352;g6bd634e1b1_1_237"/>
          <p:cNvSpPr txBox="1"/>
          <p:nvPr/>
        </p:nvSpPr>
        <p:spPr>
          <a:xfrm>
            <a:off x="3287688" y="2780928"/>
            <a:ext cx="792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e1/0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 </a:t>
            </a:r>
            <a:r>
              <a:rPr b="1" lang="en-US" sz="900" u="sng">
                <a:solidFill>
                  <a:schemeClr val="dk1"/>
                </a:solidFill>
                <a:latin typeface="Calibri"/>
                <a:ea typeface="Calibri"/>
                <a:cs typeface="Calibri"/>
                <a:sym typeface="Calibri"/>
              </a:rPr>
              <a:t>.1</a:t>
            </a:r>
            <a:endParaRPr b="1" sz="900" u="sng">
              <a:solidFill>
                <a:schemeClr val="dk1"/>
              </a:solidFill>
              <a:latin typeface="Calibri"/>
              <a:ea typeface="Calibri"/>
              <a:cs typeface="Calibri"/>
              <a:sym typeface="Calibri"/>
            </a:endParaRPr>
          </a:p>
        </p:txBody>
      </p:sp>
      <p:sp>
        <p:nvSpPr>
          <p:cNvPr id="353" name="Google Shape;353;g6bd634e1b1_1_237"/>
          <p:cNvSpPr txBox="1"/>
          <p:nvPr/>
        </p:nvSpPr>
        <p:spPr>
          <a:xfrm>
            <a:off x="3107668" y="3212976"/>
            <a:ext cx="792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e1/1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b="1" lang="en-US" sz="900" u="sng">
                <a:solidFill>
                  <a:schemeClr val="dk1"/>
                </a:solidFill>
                <a:latin typeface="Calibri"/>
                <a:ea typeface="Calibri"/>
                <a:cs typeface="Calibri"/>
                <a:sym typeface="Calibri"/>
              </a:rPr>
              <a:t>.1</a:t>
            </a:r>
            <a:endParaRPr b="1" sz="900" u="sng">
              <a:solidFill>
                <a:schemeClr val="dk1"/>
              </a:solidFill>
              <a:latin typeface="Calibri"/>
              <a:ea typeface="Calibri"/>
              <a:cs typeface="Calibri"/>
              <a:sym typeface="Calibri"/>
            </a:endParaRPr>
          </a:p>
        </p:txBody>
      </p:sp>
      <p:sp>
        <p:nvSpPr>
          <p:cNvPr id="354" name="Google Shape;354;g6bd634e1b1_1_237"/>
          <p:cNvSpPr txBox="1"/>
          <p:nvPr/>
        </p:nvSpPr>
        <p:spPr>
          <a:xfrm>
            <a:off x="3258642" y="3639973"/>
            <a:ext cx="792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e1/2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 </a:t>
            </a:r>
            <a:r>
              <a:rPr b="1" lang="en-US" sz="900" u="sng">
                <a:solidFill>
                  <a:schemeClr val="dk1"/>
                </a:solidFill>
                <a:latin typeface="Calibri"/>
                <a:ea typeface="Calibri"/>
                <a:cs typeface="Calibri"/>
                <a:sym typeface="Calibri"/>
              </a:rPr>
              <a:t>.1</a:t>
            </a:r>
            <a:endParaRPr b="1" sz="900" u="sng">
              <a:solidFill>
                <a:schemeClr val="dk1"/>
              </a:solidFill>
              <a:latin typeface="Calibri"/>
              <a:ea typeface="Calibri"/>
              <a:cs typeface="Calibri"/>
              <a:sym typeface="Calibri"/>
            </a:endParaRPr>
          </a:p>
        </p:txBody>
      </p:sp>
      <p:sp>
        <p:nvSpPr>
          <p:cNvPr id="355" name="Google Shape;355;g6bd634e1b1_1_237"/>
          <p:cNvSpPr txBox="1"/>
          <p:nvPr/>
        </p:nvSpPr>
        <p:spPr>
          <a:xfrm>
            <a:off x="3863752" y="4422304"/>
            <a:ext cx="1152000" cy="230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10.2.2.0/30</a:t>
            </a:r>
            <a:endParaRPr sz="900">
              <a:solidFill>
                <a:schemeClr val="dk1"/>
              </a:solidFill>
              <a:latin typeface="Calibri"/>
              <a:ea typeface="Calibri"/>
              <a:cs typeface="Calibri"/>
              <a:sym typeface="Calibri"/>
            </a:endParaRPr>
          </a:p>
        </p:txBody>
      </p:sp>
      <p:sp>
        <p:nvSpPr>
          <p:cNvPr id="356" name="Google Shape;356;g6bd634e1b1_1_237"/>
          <p:cNvSpPr txBox="1"/>
          <p:nvPr/>
        </p:nvSpPr>
        <p:spPr>
          <a:xfrm>
            <a:off x="3899756" y="3368718"/>
            <a:ext cx="792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s2/1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 </a:t>
            </a:r>
            <a:r>
              <a:rPr b="1" lang="en-US" sz="900" u="sng">
                <a:solidFill>
                  <a:schemeClr val="dk1"/>
                </a:solidFill>
                <a:latin typeface="Calibri"/>
                <a:ea typeface="Calibri"/>
                <a:cs typeface="Calibri"/>
                <a:sym typeface="Calibri"/>
              </a:rPr>
              <a:t>.1</a:t>
            </a:r>
            <a:endParaRPr b="1" sz="900" u="sng">
              <a:solidFill>
                <a:schemeClr val="dk1"/>
              </a:solidFill>
              <a:latin typeface="Calibri"/>
              <a:ea typeface="Calibri"/>
              <a:cs typeface="Calibri"/>
              <a:sym typeface="Calibri"/>
            </a:endParaRPr>
          </a:p>
        </p:txBody>
      </p:sp>
      <p:sp>
        <p:nvSpPr>
          <p:cNvPr id="357" name="Google Shape;357;g6bd634e1b1_1_237"/>
          <p:cNvSpPr txBox="1"/>
          <p:nvPr/>
        </p:nvSpPr>
        <p:spPr>
          <a:xfrm>
            <a:off x="3970140" y="2874586"/>
            <a:ext cx="792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s2/0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 </a:t>
            </a:r>
            <a:r>
              <a:rPr b="1" lang="en-US" sz="900" u="sng">
                <a:solidFill>
                  <a:schemeClr val="dk1"/>
                </a:solidFill>
                <a:latin typeface="Calibri"/>
                <a:ea typeface="Calibri"/>
                <a:cs typeface="Calibri"/>
                <a:sym typeface="Calibri"/>
              </a:rPr>
              <a:t>.1</a:t>
            </a:r>
            <a:endParaRPr b="1" sz="900" u="sng">
              <a:solidFill>
                <a:schemeClr val="dk1"/>
              </a:solidFill>
              <a:latin typeface="Calibri"/>
              <a:ea typeface="Calibri"/>
              <a:cs typeface="Calibri"/>
              <a:sym typeface="Calibri"/>
            </a:endParaRPr>
          </a:p>
        </p:txBody>
      </p:sp>
      <p:sp>
        <p:nvSpPr>
          <p:cNvPr id="358" name="Google Shape;358;g6bd634e1b1_1_237"/>
          <p:cNvSpPr txBox="1"/>
          <p:nvPr/>
        </p:nvSpPr>
        <p:spPr>
          <a:xfrm>
            <a:off x="4186164" y="2528160"/>
            <a:ext cx="1152000" cy="230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10.1.1.0/30</a:t>
            </a:r>
            <a:endParaRPr sz="900">
              <a:solidFill>
                <a:schemeClr val="dk1"/>
              </a:solidFill>
              <a:latin typeface="Calibri"/>
              <a:ea typeface="Calibri"/>
              <a:cs typeface="Calibri"/>
              <a:sym typeface="Calibri"/>
            </a:endParaRPr>
          </a:p>
        </p:txBody>
      </p:sp>
      <p:sp>
        <p:nvSpPr>
          <p:cNvPr id="359" name="Google Shape;359;g6bd634e1b1_1_237"/>
          <p:cNvSpPr txBox="1"/>
          <p:nvPr/>
        </p:nvSpPr>
        <p:spPr>
          <a:xfrm>
            <a:off x="5447928" y="4424492"/>
            <a:ext cx="1152000" cy="230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10.3.3.0/30</a:t>
            </a:r>
            <a:endParaRPr sz="900">
              <a:solidFill>
                <a:schemeClr val="dk1"/>
              </a:solidFill>
              <a:latin typeface="Calibri"/>
              <a:ea typeface="Calibri"/>
              <a:cs typeface="Calibri"/>
              <a:sym typeface="Calibri"/>
            </a:endParaRPr>
          </a:p>
        </p:txBody>
      </p:sp>
      <p:sp>
        <p:nvSpPr>
          <p:cNvPr id="360" name="Google Shape;360;g6bd634e1b1_1_237"/>
          <p:cNvSpPr txBox="1"/>
          <p:nvPr/>
        </p:nvSpPr>
        <p:spPr>
          <a:xfrm>
            <a:off x="6888088" y="2688880"/>
            <a:ext cx="1152000" cy="230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10.5.5.0/30</a:t>
            </a:r>
            <a:endParaRPr sz="900">
              <a:solidFill>
                <a:schemeClr val="dk1"/>
              </a:solidFill>
              <a:latin typeface="Calibri"/>
              <a:ea typeface="Calibri"/>
              <a:cs typeface="Calibri"/>
              <a:sym typeface="Calibri"/>
            </a:endParaRPr>
          </a:p>
        </p:txBody>
      </p:sp>
      <p:sp>
        <p:nvSpPr>
          <p:cNvPr id="361" name="Google Shape;361;g6bd634e1b1_1_237"/>
          <p:cNvSpPr txBox="1"/>
          <p:nvPr/>
        </p:nvSpPr>
        <p:spPr>
          <a:xfrm>
            <a:off x="7392144" y="3982302"/>
            <a:ext cx="1152000" cy="230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10.4.4.0/30</a:t>
            </a:r>
            <a:endParaRPr sz="900">
              <a:solidFill>
                <a:schemeClr val="dk1"/>
              </a:solidFill>
              <a:latin typeface="Calibri"/>
              <a:ea typeface="Calibri"/>
              <a:cs typeface="Calibri"/>
              <a:sym typeface="Calibri"/>
            </a:endParaRPr>
          </a:p>
        </p:txBody>
      </p:sp>
      <p:sp>
        <p:nvSpPr>
          <p:cNvPr id="362" name="Google Shape;362;g6bd634e1b1_1_237"/>
          <p:cNvSpPr txBox="1"/>
          <p:nvPr/>
        </p:nvSpPr>
        <p:spPr>
          <a:xfrm>
            <a:off x="8328248" y="2557021"/>
            <a:ext cx="1152000" cy="230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192.168.101.0/24</a:t>
            </a:r>
            <a:endParaRPr sz="900">
              <a:solidFill>
                <a:schemeClr val="dk1"/>
              </a:solidFill>
              <a:latin typeface="Calibri"/>
              <a:ea typeface="Calibri"/>
              <a:cs typeface="Calibri"/>
              <a:sym typeface="Calibri"/>
            </a:endParaRPr>
          </a:p>
        </p:txBody>
      </p:sp>
      <p:sp>
        <p:nvSpPr>
          <p:cNvPr id="363" name="Google Shape;363;g6bd634e1b1_1_237"/>
          <p:cNvSpPr txBox="1"/>
          <p:nvPr/>
        </p:nvSpPr>
        <p:spPr>
          <a:xfrm>
            <a:off x="8904312" y="3359334"/>
            <a:ext cx="1152000" cy="230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192.168.102.0/24</a:t>
            </a:r>
            <a:endParaRPr sz="900">
              <a:solidFill>
                <a:schemeClr val="dk1"/>
              </a:solidFill>
              <a:latin typeface="Calibri"/>
              <a:ea typeface="Calibri"/>
              <a:cs typeface="Calibri"/>
              <a:sym typeface="Calibri"/>
            </a:endParaRPr>
          </a:p>
        </p:txBody>
      </p:sp>
      <p:sp>
        <p:nvSpPr>
          <p:cNvPr id="364" name="Google Shape;364;g6bd634e1b1_1_237"/>
          <p:cNvSpPr txBox="1"/>
          <p:nvPr/>
        </p:nvSpPr>
        <p:spPr>
          <a:xfrm>
            <a:off x="8688288" y="4581128"/>
            <a:ext cx="1152000" cy="2307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192.168.103.0/24</a:t>
            </a:r>
            <a:endParaRPr sz="900">
              <a:solidFill>
                <a:schemeClr val="dk1"/>
              </a:solidFill>
              <a:latin typeface="Calibri"/>
              <a:ea typeface="Calibri"/>
              <a:cs typeface="Calibri"/>
              <a:sym typeface="Calibri"/>
            </a:endParaRPr>
          </a:p>
        </p:txBody>
      </p:sp>
      <p:sp>
        <p:nvSpPr>
          <p:cNvPr id="365" name="Google Shape;365;g6bd634e1b1_1_237"/>
          <p:cNvSpPr txBox="1"/>
          <p:nvPr/>
        </p:nvSpPr>
        <p:spPr>
          <a:xfrm>
            <a:off x="5190083" y="2508581"/>
            <a:ext cx="792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s1/0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 </a:t>
            </a:r>
            <a:r>
              <a:rPr b="1" lang="en-US" sz="900" u="sng">
                <a:solidFill>
                  <a:schemeClr val="dk1"/>
                </a:solidFill>
                <a:latin typeface="Calibri"/>
                <a:ea typeface="Calibri"/>
                <a:cs typeface="Calibri"/>
                <a:sym typeface="Calibri"/>
              </a:rPr>
              <a:t>.2</a:t>
            </a:r>
            <a:endParaRPr b="1" sz="900" u="sng">
              <a:solidFill>
                <a:schemeClr val="dk1"/>
              </a:solidFill>
              <a:latin typeface="Calibri"/>
              <a:ea typeface="Calibri"/>
              <a:cs typeface="Calibri"/>
              <a:sym typeface="Calibri"/>
            </a:endParaRPr>
          </a:p>
        </p:txBody>
      </p:sp>
      <p:sp>
        <p:nvSpPr>
          <p:cNvPr id="366" name="Google Shape;366;g6bd634e1b1_1_237"/>
          <p:cNvSpPr txBox="1"/>
          <p:nvPr/>
        </p:nvSpPr>
        <p:spPr>
          <a:xfrm>
            <a:off x="6112449" y="2505254"/>
            <a:ext cx="792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s1/1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 </a:t>
            </a:r>
            <a:r>
              <a:rPr b="1" lang="en-US" sz="900" u="sng">
                <a:solidFill>
                  <a:schemeClr val="dk1"/>
                </a:solidFill>
                <a:latin typeface="Calibri"/>
                <a:ea typeface="Calibri"/>
                <a:cs typeface="Calibri"/>
                <a:sym typeface="Calibri"/>
              </a:rPr>
              <a:t>.1</a:t>
            </a:r>
            <a:endParaRPr b="1" sz="900" u="sng">
              <a:solidFill>
                <a:schemeClr val="dk1"/>
              </a:solidFill>
              <a:latin typeface="Calibri"/>
              <a:ea typeface="Calibri"/>
              <a:cs typeface="Calibri"/>
              <a:sym typeface="Calibri"/>
            </a:endParaRPr>
          </a:p>
        </p:txBody>
      </p:sp>
      <p:sp>
        <p:nvSpPr>
          <p:cNvPr id="367" name="Google Shape;367;g6bd634e1b1_1_237"/>
          <p:cNvSpPr txBox="1"/>
          <p:nvPr/>
        </p:nvSpPr>
        <p:spPr>
          <a:xfrm>
            <a:off x="8201265" y="3131676"/>
            <a:ext cx="792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e2/0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 </a:t>
            </a:r>
            <a:r>
              <a:rPr b="1" lang="en-US" sz="900" u="sng">
                <a:solidFill>
                  <a:schemeClr val="dk1"/>
                </a:solidFill>
                <a:latin typeface="Calibri"/>
                <a:ea typeface="Calibri"/>
                <a:cs typeface="Calibri"/>
                <a:sym typeface="Calibri"/>
              </a:rPr>
              <a:t>.1</a:t>
            </a:r>
            <a:endParaRPr b="1" sz="900" u="sng">
              <a:solidFill>
                <a:schemeClr val="dk1"/>
              </a:solidFill>
              <a:latin typeface="Calibri"/>
              <a:ea typeface="Calibri"/>
              <a:cs typeface="Calibri"/>
              <a:sym typeface="Calibri"/>
            </a:endParaRPr>
          </a:p>
        </p:txBody>
      </p:sp>
      <p:sp>
        <p:nvSpPr>
          <p:cNvPr id="368" name="Google Shape;368;g6bd634e1b1_1_237"/>
          <p:cNvSpPr txBox="1"/>
          <p:nvPr/>
        </p:nvSpPr>
        <p:spPr>
          <a:xfrm>
            <a:off x="7653900" y="3491716"/>
            <a:ext cx="792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s2/0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 </a:t>
            </a:r>
            <a:r>
              <a:rPr b="1" lang="en-US" sz="900" u="sng">
                <a:solidFill>
                  <a:schemeClr val="dk1"/>
                </a:solidFill>
                <a:latin typeface="Calibri"/>
                <a:ea typeface="Calibri"/>
                <a:cs typeface="Calibri"/>
                <a:sym typeface="Calibri"/>
              </a:rPr>
              <a:t>.2</a:t>
            </a:r>
            <a:endParaRPr b="1" sz="900" u="sng">
              <a:solidFill>
                <a:schemeClr val="dk1"/>
              </a:solidFill>
              <a:latin typeface="Calibri"/>
              <a:ea typeface="Calibri"/>
              <a:cs typeface="Calibri"/>
              <a:sym typeface="Calibri"/>
            </a:endParaRPr>
          </a:p>
        </p:txBody>
      </p:sp>
      <p:sp>
        <p:nvSpPr>
          <p:cNvPr id="369" name="Google Shape;369;g6bd634e1b1_1_237"/>
          <p:cNvSpPr txBox="1"/>
          <p:nvPr/>
        </p:nvSpPr>
        <p:spPr>
          <a:xfrm>
            <a:off x="7032104" y="3873098"/>
            <a:ext cx="792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S1/1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 </a:t>
            </a:r>
            <a:r>
              <a:rPr b="1" lang="en-US" sz="900" u="sng">
                <a:solidFill>
                  <a:schemeClr val="dk1"/>
                </a:solidFill>
                <a:latin typeface="Calibri"/>
                <a:ea typeface="Calibri"/>
                <a:cs typeface="Calibri"/>
                <a:sym typeface="Calibri"/>
              </a:rPr>
              <a:t>.1</a:t>
            </a:r>
            <a:endParaRPr b="1" sz="900" u="sng">
              <a:solidFill>
                <a:schemeClr val="dk1"/>
              </a:solidFill>
              <a:latin typeface="Calibri"/>
              <a:ea typeface="Calibri"/>
              <a:cs typeface="Calibri"/>
              <a:sym typeface="Calibri"/>
            </a:endParaRPr>
          </a:p>
        </p:txBody>
      </p:sp>
      <p:sp>
        <p:nvSpPr>
          <p:cNvPr id="370" name="Google Shape;370;g6bd634e1b1_1_237"/>
          <p:cNvSpPr txBox="1"/>
          <p:nvPr/>
        </p:nvSpPr>
        <p:spPr>
          <a:xfrm>
            <a:off x="6327949" y="4158600"/>
            <a:ext cx="792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s1/0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 </a:t>
            </a:r>
            <a:r>
              <a:rPr b="1" lang="en-US" sz="900" u="sng">
                <a:solidFill>
                  <a:schemeClr val="dk1"/>
                </a:solidFill>
                <a:latin typeface="Calibri"/>
                <a:ea typeface="Calibri"/>
                <a:cs typeface="Calibri"/>
                <a:sym typeface="Calibri"/>
              </a:rPr>
              <a:t>.2</a:t>
            </a:r>
            <a:endParaRPr b="1" sz="900" u="sng">
              <a:solidFill>
                <a:schemeClr val="dk1"/>
              </a:solidFill>
              <a:latin typeface="Calibri"/>
              <a:ea typeface="Calibri"/>
              <a:cs typeface="Calibri"/>
              <a:sym typeface="Calibri"/>
            </a:endParaRPr>
          </a:p>
        </p:txBody>
      </p:sp>
      <p:sp>
        <p:nvSpPr>
          <p:cNvPr id="371" name="Google Shape;371;g6bd634e1b1_1_237"/>
          <p:cNvSpPr txBox="1"/>
          <p:nvPr/>
        </p:nvSpPr>
        <p:spPr>
          <a:xfrm>
            <a:off x="4942248" y="4077468"/>
            <a:ext cx="792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s1/1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 </a:t>
            </a:r>
            <a:r>
              <a:rPr b="1" lang="en-US" sz="900" u="sng">
                <a:solidFill>
                  <a:schemeClr val="dk1"/>
                </a:solidFill>
                <a:latin typeface="Calibri"/>
                <a:ea typeface="Calibri"/>
                <a:cs typeface="Calibri"/>
                <a:sym typeface="Calibri"/>
              </a:rPr>
              <a:t>.1</a:t>
            </a:r>
            <a:endParaRPr b="1" sz="900" u="sng">
              <a:solidFill>
                <a:schemeClr val="dk1"/>
              </a:solidFill>
              <a:latin typeface="Calibri"/>
              <a:ea typeface="Calibri"/>
              <a:cs typeface="Calibri"/>
              <a:sym typeface="Calibri"/>
            </a:endParaRPr>
          </a:p>
        </p:txBody>
      </p:sp>
      <p:sp>
        <p:nvSpPr>
          <p:cNvPr id="372" name="Google Shape;372;g6bd634e1b1_1_237"/>
          <p:cNvSpPr txBox="1"/>
          <p:nvPr/>
        </p:nvSpPr>
        <p:spPr>
          <a:xfrm>
            <a:off x="4223792" y="3849093"/>
            <a:ext cx="792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s1/0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 </a:t>
            </a:r>
            <a:r>
              <a:rPr b="1" lang="en-US" sz="900" u="sng">
                <a:solidFill>
                  <a:schemeClr val="dk1"/>
                </a:solidFill>
                <a:latin typeface="Calibri"/>
                <a:ea typeface="Calibri"/>
                <a:cs typeface="Calibri"/>
                <a:sym typeface="Calibri"/>
              </a:rPr>
              <a:t>.2</a:t>
            </a:r>
            <a:endParaRPr b="1" sz="900" u="sng">
              <a:solidFill>
                <a:schemeClr val="dk1"/>
              </a:solidFill>
              <a:latin typeface="Calibri"/>
              <a:ea typeface="Calibri"/>
              <a:cs typeface="Calibri"/>
              <a:sym typeface="Calibri"/>
            </a:endParaRPr>
          </a:p>
        </p:txBody>
      </p:sp>
      <p:sp>
        <p:nvSpPr>
          <p:cNvPr id="373" name="Google Shape;373;g6bd634e1b1_1_237"/>
          <p:cNvSpPr txBox="1"/>
          <p:nvPr/>
        </p:nvSpPr>
        <p:spPr>
          <a:xfrm>
            <a:off x="7517904" y="3105418"/>
            <a:ext cx="792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S2/1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 </a:t>
            </a:r>
            <a:r>
              <a:rPr b="1" lang="en-US" sz="900" u="sng">
                <a:solidFill>
                  <a:schemeClr val="dk1"/>
                </a:solidFill>
                <a:latin typeface="Calibri"/>
                <a:ea typeface="Calibri"/>
                <a:cs typeface="Calibri"/>
                <a:sym typeface="Calibri"/>
              </a:rPr>
              <a:t>.2</a:t>
            </a:r>
            <a:endParaRPr b="1" sz="900" u="sng">
              <a:solidFill>
                <a:schemeClr val="dk1"/>
              </a:solidFill>
              <a:latin typeface="Calibri"/>
              <a:ea typeface="Calibri"/>
              <a:cs typeface="Calibri"/>
              <a:sym typeface="Calibri"/>
            </a:endParaRPr>
          </a:p>
        </p:txBody>
      </p:sp>
      <p:sp>
        <p:nvSpPr>
          <p:cNvPr id="374" name="Google Shape;374;g6bd634e1b1_1_237"/>
          <p:cNvSpPr txBox="1"/>
          <p:nvPr/>
        </p:nvSpPr>
        <p:spPr>
          <a:xfrm>
            <a:off x="8382000" y="3372984"/>
            <a:ext cx="792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e2/1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 </a:t>
            </a:r>
            <a:r>
              <a:rPr b="1" lang="en-US" sz="900" u="sng">
                <a:solidFill>
                  <a:schemeClr val="dk1"/>
                </a:solidFill>
                <a:latin typeface="Calibri"/>
                <a:ea typeface="Calibri"/>
                <a:cs typeface="Calibri"/>
                <a:sym typeface="Calibri"/>
              </a:rPr>
              <a:t>.1</a:t>
            </a:r>
            <a:endParaRPr b="1" sz="900" u="sng">
              <a:solidFill>
                <a:schemeClr val="dk1"/>
              </a:solidFill>
              <a:latin typeface="Calibri"/>
              <a:ea typeface="Calibri"/>
              <a:cs typeface="Calibri"/>
              <a:sym typeface="Calibri"/>
            </a:endParaRPr>
          </a:p>
        </p:txBody>
      </p:sp>
      <p:sp>
        <p:nvSpPr>
          <p:cNvPr id="375" name="Google Shape;375;g6bd634e1b1_1_237"/>
          <p:cNvSpPr txBox="1"/>
          <p:nvPr/>
        </p:nvSpPr>
        <p:spPr>
          <a:xfrm>
            <a:off x="8040216" y="3620486"/>
            <a:ext cx="7920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900">
                <a:solidFill>
                  <a:schemeClr val="dk1"/>
                </a:solidFill>
                <a:latin typeface="Calibri"/>
                <a:ea typeface="Calibri"/>
                <a:cs typeface="Calibri"/>
                <a:sym typeface="Calibri"/>
              </a:rPr>
              <a:t>e2/2  </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900">
                <a:solidFill>
                  <a:schemeClr val="dk1"/>
                </a:solidFill>
                <a:latin typeface="Calibri"/>
                <a:ea typeface="Calibri"/>
                <a:cs typeface="Calibri"/>
                <a:sym typeface="Calibri"/>
              </a:rPr>
              <a:t> </a:t>
            </a:r>
            <a:r>
              <a:rPr b="1" lang="en-US" sz="900" u="sng">
                <a:solidFill>
                  <a:schemeClr val="dk1"/>
                </a:solidFill>
                <a:latin typeface="Calibri"/>
                <a:ea typeface="Calibri"/>
                <a:cs typeface="Calibri"/>
                <a:sym typeface="Calibri"/>
              </a:rPr>
              <a:t>.1</a:t>
            </a:r>
            <a:endParaRPr b="1" sz="900" u="sng">
              <a:solidFill>
                <a:schemeClr val="dk1"/>
              </a:solidFill>
              <a:latin typeface="Calibri"/>
              <a:ea typeface="Calibri"/>
              <a:cs typeface="Calibri"/>
              <a:sym typeface="Calibri"/>
            </a:endParaRPr>
          </a:p>
        </p:txBody>
      </p:sp>
      <p:sp>
        <p:nvSpPr>
          <p:cNvPr id="376" name="Google Shape;376;g6bd634e1b1_1_237"/>
          <p:cNvSpPr/>
          <p:nvPr/>
        </p:nvSpPr>
        <p:spPr>
          <a:xfrm>
            <a:off x="2063855" y="5997885"/>
            <a:ext cx="1152000" cy="639900"/>
          </a:xfrm>
          <a:prstGeom prst="rect">
            <a:avLst/>
          </a:prstGeom>
          <a:solidFill>
            <a:schemeClr val="accent1"/>
          </a:solidFill>
          <a:ln cap="flat" cmpd="sng" w="25400">
            <a:solidFill>
              <a:srgbClr val="7884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Linux OS</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tap0</a:t>
            </a:r>
            <a:endParaRPr sz="1800">
              <a:solidFill>
                <a:schemeClr val="lt1"/>
              </a:solidFill>
              <a:latin typeface="Calibri"/>
              <a:ea typeface="Calibri"/>
              <a:cs typeface="Calibri"/>
              <a:sym typeface="Calibri"/>
            </a:endParaRPr>
          </a:p>
        </p:txBody>
      </p:sp>
      <p:sp>
        <p:nvSpPr>
          <p:cNvPr id="377" name="Google Shape;377;g6bd634e1b1_1_237"/>
          <p:cNvSpPr/>
          <p:nvPr/>
        </p:nvSpPr>
        <p:spPr>
          <a:xfrm>
            <a:off x="9174088" y="5997885"/>
            <a:ext cx="1152000" cy="639900"/>
          </a:xfrm>
          <a:prstGeom prst="rect">
            <a:avLst/>
          </a:prstGeom>
          <a:solidFill>
            <a:schemeClr val="accent1"/>
          </a:solidFill>
          <a:ln cap="flat" cmpd="sng" w="25400">
            <a:solidFill>
              <a:srgbClr val="78846A"/>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800">
                <a:solidFill>
                  <a:schemeClr val="lt1"/>
                </a:solidFill>
                <a:latin typeface="Calibri"/>
                <a:ea typeface="Calibri"/>
                <a:cs typeface="Calibri"/>
                <a:sym typeface="Calibri"/>
              </a:rPr>
              <a:t>Linux OS</a:t>
            </a:r>
            <a:endParaRPr sz="1800">
              <a:solidFill>
                <a:schemeClr val="dk1"/>
              </a:solidFill>
              <a:latin typeface="Calibri"/>
              <a:ea typeface="Calibri"/>
              <a:cs typeface="Calibri"/>
              <a:sym typeface="Calibri"/>
            </a:endParaRPr>
          </a:p>
          <a:p>
            <a:pPr indent="0" lvl="0" marL="0" marR="0" rtl="0" algn="ctr">
              <a:spcBef>
                <a:spcPts val="0"/>
              </a:spcBef>
              <a:spcAft>
                <a:spcPts val="0"/>
              </a:spcAft>
              <a:buNone/>
            </a:pPr>
            <a:r>
              <a:rPr lang="en-US" sz="1800">
                <a:solidFill>
                  <a:schemeClr val="lt1"/>
                </a:solidFill>
                <a:latin typeface="Calibri"/>
                <a:ea typeface="Calibri"/>
                <a:cs typeface="Calibri"/>
                <a:sym typeface="Calibri"/>
              </a:rPr>
              <a:t>tap1</a:t>
            </a:r>
            <a:endParaRPr sz="1800">
              <a:solidFill>
                <a:schemeClr val="lt1"/>
              </a:solidFill>
              <a:latin typeface="Calibri"/>
              <a:ea typeface="Calibri"/>
              <a:cs typeface="Calibri"/>
              <a:sym typeface="Calibri"/>
            </a:endParaRPr>
          </a:p>
        </p:txBody>
      </p:sp>
      <p:cxnSp>
        <p:nvCxnSpPr>
          <p:cNvPr id="378" name="Google Shape;378;g6bd634e1b1_1_237"/>
          <p:cNvCxnSpPr>
            <a:endCxn id="376" idx="0"/>
          </p:cNvCxnSpPr>
          <p:nvPr/>
        </p:nvCxnSpPr>
        <p:spPr>
          <a:xfrm>
            <a:off x="2639855" y="5468085"/>
            <a:ext cx="0" cy="529800"/>
          </a:xfrm>
          <a:prstGeom prst="straightConnector1">
            <a:avLst/>
          </a:prstGeom>
          <a:noFill/>
          <a:ln cap="flat" cmpd="sng" w="31750">
            <a:solidFill>
              <a:srgbClr val="A1B08D"/>
            </a:solidFill>
            <a:prstDash val="solid"/>
            <a:round/>
            <a:headEnd len="sm" w="sm" type="none"/>
            <a:tailEnd len="sm" w="sm" type="none"/>
          </a:ln>
        </p:spPr>
      </p:cxnSp>
      <p:cxnSp>
        <p:nvCxnSpPr>
          <p:cNvPr id="379" name="Google Shape;379;g6bd634e1b1_1_237"/>
          <p:cNvCxnSpPr>
            <a:endCxn id="377" idx="0"/>
          </p:cNvCxnSpPr>
          <p:nvPr/>
        </p:nvCxnSpPr>
        <p:spPr>
          <a:xfrm>
            <a:off x="9750088" y="5373285"/>
            <a:ext cx="0" cy="624600"/>
          </a:xfrm>
          <a:prstGeom prst="straightConnector1">
            <a:avLst/>
          </a:prstGeom>
          <a:noFill/>
          <a:ln cap="flat" cmpd="sng" w="31750">
            <a:solidFill>
              <a:srgbClr val="A1B08D"/>
            </a:solidFill>
            <a:prstDash val="solid"/>
            <a:round/>
            <a:headEnd len="sm" w="sm" type="none"/>
            <a:tailEnd len="sm" w="sm" type="none"/>
          </a:ln>
        </p:spPr>
      </p:cxnSp>
      <p:sp>
        <p:nvSpPr>
          <p:cNvPr id="380" name="Google Shape;380;g6bd634e1b1_1_237"/>
          <p:cNvSpPr txBox="1"/>
          <p:nvPr/>
        </p:nvSpPr>
        <p:spPr>
          <a:xfrm>
            <a:off x="3755544" y="5730814"/>
            <a:ext cx="4788600" cy="94814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1" lang="en-US" sz="1800" u="sng">
                <a:solidFill>
                  <a:schemeClr val="dk1"/>
                </a:solidFill>
                <a:latin typeface="Calibri"/>
                <a:ea typeface="Calibri"/>
                <a:cs typeface="Calibri"/>
                <a:sym typeface="Calibri"/>
              </a:rPr>
              <a:t>tapX</a:t>
            </a:r>
            <a:r>
              <a:rPr lang="en-US" sz="1800">
                <a:solidFill>
                  <a:schemeClr val="dk1"/>
                </a:solidFill>
                <a:latin typeface="Calibri"/>
                <a:ea typeface="Calibri"/>
                <a:cs typeface="Calibri"/>
                <a:sym typeface="Calibri"/>
              </a:rPr>
              <a:t> is a virtual network interface exposed on the Linux OS to provide a point of access to the emulated network</a:t>
            </a:r>
            <a:endParaRPr sz="1800">
              <a:solidFill>
                <a:schemeClr val="dk1"/>
              </a:solidFill>
              <a:latin typeface="Calibri"/>
              <a:ea typeface="Calibri"/>
              <a:cs typeface="Calibri"/>
              <a:sym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3"/>
          <p:cNvSpPr txBox="1"/>
          <p:nvPr>
            <p:ph idx="1" type="body"/>
          </p:nvPr>
        </p:nvSpPr>
        <p:spPr>
          <a:xfrm>
            <a:off x="1287295" y="1736006"/>
            <a:ext cx="9617410" cy="4925144"/>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3200"/>
              <a:buChar char="•"/>
            </a:pPr>
            <a:r>
              <a:rPr lang="en-US"/>
              <a:t>Introduction to GNS3</a:t>
            </a:r>
            <a:endParaRPr/>
          </a:p>
          <a:p>
            <a:pPr indent="-342900" lvl="0" marL="342900" rtl="0" algn="l">
              <a:lnSpc>
                <a:spcPct val="90000"/>
              </a:lnSpc>
              <a:spcBef>
                <a:spcPts val="640"/>
              </a:spcBef>
              <a:spcAft>
                <a:spcPts val="0"/>
              </a:spcAft>
              <a:buSzPts val="3200"/>
              <a:buChar char="•"/>
            </a:pPr>
            <a:r>
              <a:rPr lang="en-US"/>
              <a:t>Basic commands for CISCO routers configuration</a:t>
            </a:r>
            <a:endParaRPr/>
          </a:p>
          <a:p>
            <a:pPr indent="-342900" lvl="0" marL="342900" rtl="0" algn="l">
              <a:lnSpc>
                <a:spcPct val="90000"/>
              </a:lnSpc>
              <a:spcBef>
                <a:spcPts val="640"/>
              </a:spcBef>
              <a:spcAft>
                <a:spcPts val="0"/>
              </a:spcAft>
              <a:buSzPts val="3200"/>
              <a:buChar char="•"/>
            </a:pPr>
            <a:r>
              <a:rPr lang="en-US"/>
              <a:t>MPLS</a:t>
            </a:r>
            <a:endParaRPr/>
          </a:p>
        </p:txBody>
      </p:sp>
      <p:sp>
        <p:nvSpPr>
          <p:cNvPr id="114" name="Google Shape;114;p3"/>
          <p:cNvSpPr txBox="1"/>
          <p:nvPr>
            <p:ph type="title"/>
          </p:nvPr>
        </p:nvSpPr>
        <p:spPr>
          <a:xfrm>
            <a:off x="1775520" y="116632"/>
            <a:ext cx="7488832" cy="108012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Outline</a:t>
            </a:r>
            <a:endParaRPr/>
          </a:p>
        </p:txBody>
      </p:sp>
      <p:sp>
        <p:nvSpPr>
          <p:cNvPr id="115" name="Google Shape;115;p3"/>
          <p:cNvSpPr txBox="1"/>
          <p:nvPr>
            <p:ph idx="12" type="sldNum"/>
          </p:nvPr>
        </p:nvSpPr>
        <p:spPr>
          <a:xfrm>
            <a:off x="9866314" y="6661150"/>
            <a:ext cx="801687" cy="19685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g6bd634e1b1_1_0"/>
          <p:cNvSpPr txBox="1"/>
          <p:nvPr>
            <p:ph type="ctrTitle"/>
          </p:nvPr>
        </p:nvSpPr>
        <p:spPr>
          <a:xfrm>
            <a:off x="2209800" y="2130425"/>
            <a:ext cx="8134500" cy="1470000"/>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dk1"/>
              </a:buClr>
              <a:buSzPts val="4000"/>
              <a:buFont typeface="Calibri"/>
              <a:buNone/>
            </a:pPr>
            <a:r>
              <a:rPr lang="en-US" sz="4000"/>
              <a:t>IPv6 Configuration</a:t>
            </a:r>
            <a:endParaRPr sz="4000"/>
          </a:p>
        </p:txBody>
      </p:sp>
      <p:sp>
        <p:nvSpPr>
          <p:cNvPr id="387" name="Google Shape;387;g6bd634e1b1_1_0"/>
          <p:cNvSpPr txBox="1"/>
          <p:nvPr/>
        </p:nvSpPr>
        <p:spPr>
          <a:xfrm>
            <a:off x="1703388" y="5516563"/>
            <a:ext cx="7680300" cy="122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888888"/>
                </a:solidFill>
                <a:latin typeface="Calibri"/>
                <a:ea typeface="Calibri"/>
                <a:cs typeface="Calibri"/>
                <a:sym typeface="Calibri"/>
              </a:rPr>
              <a:t>Antonio Virdis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rgbClr val="888888"/>
                </a:solidFill>
                <a:latin typeface="Calibri"/>
                <a:ea typeface="Calibri"/>
                <a:cs typeface="Calibri"/>
                <a:sym typeface="Calibri"/>
              </a:rPr>
              <a:t>Assistant Professor@ University of Pisa</a:t>
            </a:r>
            <a:endParaRPr sz="2400">
              <a:solidFill>
                <a:srgbClr val="888888"/>
              </a:solidFill>
              <a:latin typeface="Calibri"/>
              <a:ea typeface="Calibri"/>
              <a:cs typeface="Calibri"/>
              <a:sym typeface="Calibri"/>
            </a:endParaRPr>
          </a:p>
          <a:p>
            <a:pPr indent="0" lvl="0" marL="0" marR="0" rtl="0" algn="l">
              <a:spcBef>
                <a:spcPts val="0"/>
              </a:spcBef>
              <a:spcAft>
                <a:spcPts val="0"/>
              </a:spcAft>
              <a:buNone/>
            </a:pPr>
            <a:r>
              <a:rPr lang="en-US" sz="1800">
                <a:solidFill>
                  <a:srgbClr val="888888"/>
                </a:solidFill>
                <a:latin typeface="Calibri"/>
                <a:ea typeface="Calibri"/>
                <a:cs typeface="Calibri"/>
                <a:sym typeface="Calibri"/>
              </a:rPr>
              <a:t>antonio.virdis@unipi.it</a:t>
            </a:r>
            <a:endParaRPr sz="1800">
              <a:solidFill>
                <a:srgbClr val="888888"/>
              </a:solidFill>
              <a:latin typeface="Calibri"/>
              <a:ea typeface="Calibri"/>
              <a:cs typeface="Calibri"/>
              <a:sym typeface="Calibri"/>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g6bd634e1b1_1_6"/>
          <p:cNvSpPr txBox="1"/>
          <p:nvPr>
            <p:ph idx="1" type="body"/>
          </p:nvPr>
        </p:nvSpPr>
        <p:spPr>
          <a:xfrm>
            <a:off x="1775520" y="1600200"/>
            <a:ext cx="8435400" cy="49251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3200"/>
              <a:buChar char="•"/>
            </a:pPr>
            <a:r>
              <a:rPr lang="en-US"/>
              <a:t>Configuration:</a:t>
            </a:r>
            <a:endParaRPr/>
          </a:p>
          <a:p>
            <a:pPr indent="-285750" lvl="1" marL="742950" rtl="0" algn="l">
              <a:lnSpc>
                <a:spcPct val="90000"/>
              </a:lnSpc>
              <a:spcBef>
                <a:spcPts val="400"/>
              </a:spcBef>
              <a:spcAft>
                <a:spcPts val="0"/>
              </a:spcAft>
              <a:buSzPts val="2000"/>
              <a:buChar char="–"/>
            </a:pPr>
            <a:r>
              <a:rPr lang="en-US" sz="2000">
                <a:latin typeface="Courier New"/>
                <a:ea typeface="Courier New"/>
                <a:cs typeface="Courier New"/>
                <a:sym typeface="Courier New"/>
              </a:rPr>
              <a:t>interface Ethernet0/0</a:t>
            </a:r>
            <a:endParaRPr/>
          </a:p>
          <a:p>
            <a:pPr indent="-285750" lvl="1" marL="742950" rtl="0" algn="l">
              <a:lnSpc>
                <a:spcPct val="90000"/>
              </a:lnSpc>
              <a:spcBef>
                <a:spcPts val="400"/>
              </a:spcBef>
              <a:spcAft>
                <a:spcPts val="0"/>
              </a:spcAft>
              <a:buSzPts val="2000"/>
              <a:buChar char="–"/>
            </a:pPr>
            <a:r>
              <a:rPr lang="en-US" sz="2000">
                <a:latin typeface="Courier New"/>
                <a:ea typeface="Courier New"/>
                <a:cs typeface="Courier New"/>
                <a:sym typeface="Courier New"/>
              </a:rPr>
              <a:t>ipv6 enable </a:t>
            </a:r>
            <a:endParaRPr/>
          </a:p>
          <a:p>
            <a:pPr indent="-228600" lvl="2" marL="1143000" rtl="0" algn="l">
              <a:lnSpc>
                <a:spcPct val="90000"/>
              </a:lnSpc>
              <a:spcBef>
                <a:spcPts val="320"/>
              </a:spcBef>
              <a:spcAft>
                <a:spcPts val="0"/>
              </a:spcAft>
              <a:buSzPts val="1600"/>
              <a:buChar char="•"/>
            </a:pPr>
            <a:r>
              <a:rPr lang="en-US" sz="1600">
                <a:latin typeface="Courier New"/>
                <a:ea typeface="Courier New"/>
                <a:cs typeface="Courier New"/>
                <a:sym typeface="Courier New"/>
              </a:rPr>
              <a:t>(Automatically configure an IPv6 link-local address on the interface, and enable the interface for IPv6 processing)</a:t>
            </a:r>
            <a:endParaRPr/>
          </a:p>
          <a:p>
            <a:pPr indent="-285750" lvl="1" marL="742950" rtl="0" algn="l">
              <a:lnSpc>
                <a:spcPct val="90000"/>
              </a:lnSpc>
              <a:spcBef>
                <a:spcPts val="400"/>
              </a:spcBef>
              <a:spcAft>
                <a:spcPts val="0"/>
              </a:spcAft>
              <a:buSzPts val="2000"/>
              <a:buChar char="–"/>
            </a:pPr>
            <a:r>
              <a:rPr lang="en-US" sz="2000">
                <a:latin typeface="Courier New"/>
                <a:ea typeface="Courier New"/>
                <a:cs typeface="Courier New"/>
                <a:sym typeface="Courier New"/>
              </a:rPr>
              <a:t>ipv6 address 2001:aaaa:bbbb:cccc::/64 eui-64</a:t>
            </a:r>
            <a:endParaRPr/>
          </a:p>
          <a:p>
            <a:pPr indent="-285750" lvl="1" marL="742950" rtl="0" algn="l">
              <a:lnSpc>
                <a:spcPct val="90000"/>
              </a:lnSpc>
              <a:spcBef>
                <a:spcPts val="400"/>
              </a:spcBef>
              <a:spcAft>
                <a:spcPts val="0"/>
              </a:spcAft>
              <a:buSzPts val="2000"/>
              <a:buChar char="–"/>
            </a:pPr>
            <a:r>
              <a:rPr lang="en-US" sz="2000">
                <a:latin typeface="Courier New"/>
                <a:ea typeface="Courier New"/>
                <a:cs typeface="Courier New"/>
                <a:sym typeface="Courier New"/>
              </a:rPr>
              <a:t>ipv6 unicast-routing </a:t>
            </a:r>
            <a:endParaRPr sz="2000">
              <a:latin typeface="Courier New"/>
              <a:ea typeface="Courier New"/>
              <a:cs typeface="Courier New"/>
              <a:sym typeface="Courier New"/>
            </a:endParaRPr>
          </a:p>
          <a:p>
            <a:pPr indent="-228600" lvl="2" marL="1143000" rtl="0" algn="l">
              <a:lnSpc>
                <a:spcPct val="90000"/>
              </a:lnSpc>
              <a:spcBef>
                <a:spcPts val="320"/>
              </a:spcBef>
              <a:spcAft>
                <a:spcPts val="0"/>
              </a:spcAft>
              <a:buSzPts val="1600"/>
              <a:buChar char="•"/>
            </a:pPr>
            <a:r>
              <a:rPr lang="en-US" sz="1600">
                <a:latin typeface="Courier New"/>
                <a:ea typeface="Courier New"/>
                <a:cs typeface="Courier New"/>
                <a:sym typeface="Courier New"/>
              </a:rPr>
              <a:t>Enable forwarding of IPv6 unicast data packets</a:t>
            </a:r>
            <a:endParaRPr sz="1600">
              <a:latin typeface="Courier New"/>
              <a:ea typeface="Courier New"/>
              <a:cs typeface="Courier New"/>
              <a:sym typeface="Courier New"/>
            </a:endParaRPr>
          </a:p>
          <a:p>
            <a:pPr indent="-158750" lvl="1" marL="742950" rtl="0" algn="l">
              <a:lnSpc>
                <a:spcPct val="90000"/>
              </a:lnSpc>
              <a:spcBef>
                <a:spcPts val="400"/>
              </a:spcBef>
              <a:spcAft>
                <a:spcPts val="0"/>
              </a:spcAft>
              <a:buSzPts val="2000"/>
              <a:buNone/>
            </a:pPr>
            <a:r>
              <a:t/>
            </a:r>
            <a:endParaRPr sz="2000">
              <a:latin typeface="Courier New"/>
              <a:ea typeface="Courier New"/>
              <a:cs typeface="Courier New"/>
              <a:sym typeface="Courier New"/>
            </a:endParaRPr>
          </a:p>
          <a:p>
            <a:pPr indent="-342900" lvl="0" marL="342900" rtl="0" algn="l">
              <a:lnSpc>
                <a:spcPct val="90000"/>
              </a:lnSpc>
              <a:spcBef>
                <a:spcPts val="640"/>
              </a:spcBef>
              <a:spcAft>
                <a:spcPts val="0"/>
              </a:spcAft>
              <a:buSzPts val="3200"/>
              <a:buChar char="•"/>
            </a:pPr>
            <a:r>
              <a:rPr lang="en-US"/>
              <a:t>Check configuration status:</a:t>
            </a:r>
            <a:endParaRPr/>
          </a:p>
          <a:p>
            <a:pPr indent="-285750" lvl="1" marL="742950" rtl="0" algn="l">
              <a:lnSpc>
                <a:spcPct val="90000"/>
              </a:lnSpc>
              <a:spcBef>
                <a:spcPts val="400"/>
              </a:spcBef>
              <a:spcAft>
                <a:spcPts val="0"/>
              </a:spcAft>
              <a:buSzPts val="2000"/>
              <a:buChar char="–"/>
            </a:pPr>
            <a:r>
              <a:rPr lang="en-US" sz="2000">
                <a:latin typeface="Courier New"/>
                <a:ea typeface="Courier New"/>
                <a:cs typeface="Courier New"/>
                <a:sym typeface="Courier New"/>
              </a:rPr>
              <a:t>show ipv6 interface Ethernet0/0</a:t>
            </a:r>
            <a:endParaRPr/>
          </a:p>
          <a:p>
            <a:pPr indent="-190500" lvl="0" marL="342900" rtl="0" algn="l">
              <a:lnSpc>
                <a:spcPct val="90000"/>
              </a:lnSpc>
              <a:spcBef>
                <a:spcPts val="480"/>
              </a:spcBef>
              <a:spcAft>
                <a:spcPts val="0"/>
              </a:spcAft>
              <a:buSzPts val="2400"/>
              <a:buNone/>
            </a:pPr>
            <a:r>
              <a:t/>
            </a:r>
            <a:endParaRPr sz="2400">
              <a:latin typeface="Courier New"/>
              <a:ea typeface="Courier New"/>
              <a:cs typeface="Courier New"/>
              <a:sym typeface="Courier New"/>
            </a:endParaRPr>
          </a:p>
          <a:p>
            <a:pPr indent="-139700" lvl="0" marL="342900" rtl="0" algn="l">
              <a:lnSpc>
                <a:spcPct val="90000"/>
              </a:lnSpc>
              <a:spcBef>
                <a:spcPts val="640"/>
              </a:spcBef>
              <a:spcAft>
                <a:spcPts val="0"/>
              </a:spcAft>
              <a:buSzPts val="3200"/>
              <a:buNone/>
            </a:pPr>
            <a:r>
              <a:t/>
            </a:r>
            <a:endParaRPr>
              <a:latin typeface="Courier New"/>
              <a:ea typeface="Courier New"/>
              <a:cs typeface="Courier New"/>
              <a:sym typeface="Courier New"/>
            </a:endParaRPr>
          </a:p>
        </p:txBody>
      </p:sp>
      <p:sp>
        <p:nvSpPr>
          <p:cNvPr id="393" name="Google Shape;393;g6bd634e1b1_1_6"/>
          <p:cNvSpPr txBox="1"/>
          <p:nvPr>
            <p:ph type="title"/>
          </p:nvPr>
        </p:nvSpPr>
        <p:spPr>
          <a:xfrm>
            <a:off x="1775520" y="116632"/>
            <a:ext cx="7488900" cy="1080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IPv6 address configuration</a:t>
            </a:r>
            <a:endParaRPr/>
          </a:p>
        </p:txBody>
      </p:sp>
      <p:sp>
        <p:nvSpPr>
          <p:cNvPr id="394" name="Google Shape;394;g6bd634e1b1_1_6"/>
          <p:cNvSpPr txBox="1"/>
          <p:nvPr>
            <p:ph idx="12" type="sldNum"/>
          </p:nvPr>
        </p:nvSpPr>
        <p:spPr>
          <a:xfrm>
            <a:off x="9866313" y="6661150"/>
            <a:ext cx="801600" cy="196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6bd634e1b1_1_12"/>
          <p:cNvSpPr txBox="1"/>
          <p:nvPr>
            <p:ph idx="1" type="body"/>
          </p:nvPr>
        </p:nvSpPr>
        <p:spPr>
          <a:xfrm>
            <a:off x="1775520" y="1600200"/>
            <a:ext cx="8435400" cy="49251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3200"/>
              <a:buChar char="•"/>
            </a:pPr>
            <a:r>
              <a:rPr lang="en-US"/>
              <a:t>Go to Linux Console 1:</a:t>
            </a:r>
            <a:endParaRPr/>
          </a:p>
          <a:p>
            <a:pPr indent="-285750" lvl="1" marL="742950" rtl="0" algn="l">
              <a:lnSpc>
                <a:spcPct val="90000"/>
              </a:lnSpc>
              <a:spcBef>
                <a:spcPts val="400"/>
              </a:spcBef>
              <a:spcAft>
                <a:spcPts val="0"/>
              </a:spcAft>
              <a:buSzPts val="2000"/>
              <a:buChar char="–"/>
            </a:pPr>
            <a:r>
              <a:rPr lang="en-US" sz="2000">
                <a:latin typeface="Courier New"/>
                <a:ea typeface="Courier New"/>
                <a:cs typeface="Courier New"/>
                <a:sym typeface="Courier New"/>
              </a:rPr>
              <a:t>ifconfig</a:t>
            </a:r>
            <a:endParaRPr sz="2000">
              <a:latin typeface="Courier New"/>
              <a:ea typeface="Courier New"/>
              <a:cs typeface="Courier New"/>
              <a:sym typeface="Courier New"/>
            </a:endParaRPr>
          </a:p>
          <a:p>
            <a:pPr indent="-228600" lvl="2" marL="1143000" rtl="0" algn="l">
              <a:lnSpc>
                <a:spcPct val="90000"/>
              </a:lnSpc>
              <a:spcBef>
                <a:spcPts val="320"/>
              </a:spcBef>
              <a:spcAft>
                <a:spcPts val="0"/>
              </a:spcAft>
              <a:buSzPts val="1600"/>
              <a:buChar char="•"/>
            </a:pPr>
            <a:r>
              <a:rPr lang="en-US" sz="1600">
                <a:latin typeface="Courier New"/>
                <a:ea typeface="Courier New"/>
                <a:cs typeface="Courier New"/>
                <a:sym typeface="Courier New"/>
              </a:rPr>
              <a:t>Address already obtained! When a Router Advertisement is received by a client, and IPv6 autoconfiguration is enabled (default on non-router), the client configures itself an IPv6 address according to the prefix contained in the advertisement.</a:t>
            </a:r>
            <a:endParaRPr sz="1600">
              <a:latin typeface="Courier New"/>
              <a:ea typeface="Courier New"/>
              <a:cs typeface="Courier New"/>
              <a:sym typeface="Courier New"/>
            </a:endParaRPr>
          </a:p>
          <a:p>
            <a:pPr indent="-342900" lvl="0" marL="342900" rtl="0" algn="l">
              <a:lnSpc>
                <a:spcPct val="90000"/>
              </a:lnSpc>
              <a:spcBef>
                <a:spcPts val="640"/>
              </a:spcBef>
              <a:spcAft>
                <a:spcPts val="0"/>
              </a:spcAft>
              <a:buSzPts val="3200"/>
              <a:buChar char="•"/>
            </a:pPr>
            <a:r>
              <a:rPr lang="en-US"/>
              <a:t>Ping:</a:t>
            </a:r>
            <a:endParaRPr/>
          </a:p>
          <a:p>
            <a:pPr indent="-285750" lvl="1" marL="742950" rtl="0" algn="l">
              <a:lnSpc>
                <a:spcPct val="90000"/>
              </a:lnSpc>
              <a:spcBef>
                <a:spcPts val="400"/>
              </a:spcBef>
              <a:spcAft>
                <a:spcPts val="0"/>
              </a:spcAft>
              <a:buSzPts val="2000"/>
              <a:buChar char="–"/>
            </a:pPr>
            <a:r>
              <a:rPr lang="en-US" sz="2000">
                <a:latin typeface="Courier New"/>
                <a:ea typeface="Courier New"/>
                <a:cs typeface="Courier New"/>
                <a:sym typeface="Courier New"/>
              </a:rPr>
              <a:t>ping6 [IPv6 address]</a:t>
            </a:r>
            <a:endParaRPr/>
          </a:p>
          <a:p>
            <a:pPr indent="-228600" lvl="2" marL="1143000" rtl="0" algn="l">
              <a:lnSpc>
                <a:spcPct val="90000"/>
              </a:lnSpc>
              <a:spcBef>
                <a:spcPts val="320"/>
              </a:spcBef>
              <a:spcAft>
                <a:spcPts val="0"/>
              </a:spcAft>
              <a:buSzPts val="1600"/>
              <a:buChar char="•"/>
            </a:pPr>
            <a:r>
              <a:rPr lang="en-US" sz="1600">
                <a:latin typeface="Courier New"/>
                <a:ea typeface="Courier New"/>
                <a:cs typeface="Courier New"/>
                <a:sym typeface="Courier New"/>
              </a:rPr>
              <a:t>From Host, try both link-local and global</a:t>
            </a:r>
            <a:endParaRPr/>
          </a:p>
          <a:p>
            <a:pPr indent="-285750" lvl="1" marL="742950" rtl="0" algn="l">
              <a:lnSpc>
                <a:spcPct val="90000"/>
              </a:lnSpc>
              <a:spcBef>
                <a:spcPts val="400"/>
              </a:spcBef>
              <a:spcAft>
                <a:spcPts val="0"/>
              </a:spcAft>
              <a:buSzPts val="2000"/>
              <a:buChar char="–"/>
            </a:pPr>
            <a:r>
              <a:rPr lang="en-US" sz="2000">
                <a:latin typeface="Courier New"/>
                <a:ea typeface="Courier New"/>
                <a:cs typeface="Courier New"/>
                <a:sym typeface="Courier New"/>
              </a:rPr>
              <a:t>Use wireshark to see what’s going on the net!</a:t>
            </a:r>
            <a:endParaRPr/>
          </a:p>
          <a:p>
            <a:pPr indent="-190500" lvl="0" marL="342900" rtl="0" algn="l">
              <a:lnSpc>
                <a:spcPct val="90000"/>
              </a:lnSpc>
              <a:spcBef>
                <a:spcPts val="480"/>
              </a:spcBef>
              <a:spcAft>
                <a:spcPts val="0"/>
              </a:spcAft>
              <a:buSzPts val="2400"/>
              <a:buNone/>
            </a:pPr>
            <a:r>
              <a:t/>
            </a:r>
            <a:endParaRPr sz="2400">
              <a:latin typeface="Courier New"/>
              <a:ea typeface="Courier New"/>
              <a:cs typeface="Courier New"/>
              <a:sym typeface="Courier New"/>
            </a:endParaRPr>
          </a:p>
          <a:p>
            <a:pPr indent="-139700" lvl="0" marL="342900" rtl="0" algn="l">
              <a:lnSpc>
                <a:spcPct val="90000"/>
              </a:lnSpc>
              <a:spcBef>
                <a:spcPts val="640"/>
              </a:spcBef>
              <a:spcAft>
                <a:spcPts val="0"/>
              </a:spcAft>
              <a:buSzPts val="3200"/>
              <a:buNone/>
            </a:pPr>
            <a:r>
              <a:t/>
            </a:r>
            <a:endParaRPr>
              <a:latin typeface="Courier New"/>
              <a:ea typeface="Courier New"/>
              <a:cs typeface="Courier New"/>
              <a:sym typeface="Courier New"/>
            </a:endParaRPr>
          </a:p>
        </p:txBody>
      </p:sp>
      <p:sp>
        <p:nvSpPr>
          <p:cNvPr id="400" name="Google Shape;400;g6bd634e1b1_1_12"/>
          <p:cNvSpPr txBox="1"/>
          <p:nvPr>
            <p:ph type="title"/>
          </p:nvPr>
        </p:nvSpPr>
        <p:spPr>
          <a:xfrm>
            <a:off x="1775520" y="116632"/>
            <a:ext cx="7488900" cy="1080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IPv6 host configuration</a:t>
            </a:r>
            <a:endParaRPr/>
          </a:p>
        </p:txBody>
      </p:sp>
      <p:sp>
        <p:nvSpPr>
          <p:cNvPr id="401" name="Google Shape;401;g6bd634e1b1_1_12"/>
          <p:cNvSpPr txBox="1"/>
          <p:nvPr>
            <p:ph idx="12" type="sldNum"/>
          </p:nvPr>
        </p:nvSpPr>
        <p:spPr>
          <a:xfrm>
            <a:off x="9866313" y="6661150"/>
            <a:ext cx="801600" cy="196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sp>
        <p:nvSpPr>
          <p:cNvPr id="406" name="Google Shape;406;g6bd634e1b1_1_18"/>
          <p:cNvSpPr txBox="1"/>
          <p:nvPr>
            <p:ph idx="1" type="body"/>
          </p:nvPr>
        </p:nvSpPr>
        <p:spPr>
          <a:xfrm>
            <a:off x="1775520" y="1600200"/>
            <a:ext cx="8435400" cy="4925100"/>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3200"/>
              <a:buChar char="•"/>
            </a:pPr>
            <a:r>
              <a:rPr lang="en-US"/>
              <a:t>Configuration:</a:t>
            </a:r>
            <a:endParaRPr/>
          </a:p>
          <a:p>
            <a:pPr indent="-285750" lvl="1" marL="742950" rtl="0" algn="l">
              <a:lnSpc>
                <a:spcPct val="90000"/>
              </a:lnSpc>
              <a:spcBef>
                <a:spcPts val="400"/>
              </a:spcBef>
              <a:spcAft>
                <a:spcPts val="0"/>
              </a:spcAft>
              <a:buSzPts val="2000"/>
              <a:buChar char="–"/>
            </a:pPr>
            <a:r>
              <a:rPr lang="en-US" sz="2000">
                <a:latin typeface="Courier New"/>
                <a:ea typeface="Courier New"/>
                <a:cs typeface="Courier New"/>
                <a:sym typeface="Courier New"/>
              </a:rPr>
              <a:t>ipv6 unicast-routing </a:t>
            </a:r>
            <a:endParaRPr/>
          </a:p>
          <a:p>
            <a:pPr indent="-228600" lvl="2" marL="1143000" rtl="0" algn="l">
              <a:lnSpc>
                <a:spcPct val="90000"/>
              </a:lnSpc>
              <a:spcBef>
                <a:spcPts val="320"/>
              </a:spcBef>
              <a:spcAft>
                <a:spcPts val="0"/>
              </a:spcAft>
              <a:buSzPts val="1600"/>
              <a:buChar char="•"/>
            </a:pPr>
            <a:r>
              <a:rPr lang="en-US" sz="1600">
                <a:latin typeface="Courier New"/>
                <a:ea typeface="Courier New"/>
                <a:cs typeface="Courier New"/>
                <a:sym typeface="Courier New"/>
              </a:rPr>
              <a:t>Enable forwarding of IPv6 unicast data packets </a:t>
            </a:r>
            <a:endParaRPr/>
          </a:p>
          <a:p>
            <a:pPr indent="-158750" lvl="1" marL="742950" rtl="0" algn="l">
              <a:lnSpc>
                <a:spcPct val="90000"/>
              </a:lnSpc>
              <a:spcBef>
                <a:spcPts val="400"/>
              </a:spcBef>
              <a:spcAft>
                <a:spcPts val="0"/>
              </a:spcAft>
              <a:buSzPts val="2000"/>
              <a:buNone/>
            </a:pPr>
            <a:r>
              <a:t/>
            </a:r>
            <a:endParaRPr sz="2000">
              <a:latin typeface="Courier New"/>
              <a:ea typeface="Courier New"/>
              <a:cs typeface="Courier New"/>
              <a:sym typeface="Courier New"/>
            </a:endParaRPr>
          </a:p>
          <a:p>
            <a:pPr indent="-285750" lvl="1" marL="742950" rtl="0" algn="l">
              <a:lnSpc>
                <a:spcPct val="90000"/>
              </a:lnSpc>
              <a:spcBef>
                <a:spcPts val="400"/>
              </a:spcBef>
              <a:spcAft>
                <a:spcPts val="0"/>
              </a:spcAft>
              <a:buSzPts val="2000"/>
              <a:buChar char="–"/>
            </a:pPr>
            <a:r>
              <a:rPr lang="en-US" sz="2000">
                <a:latin typeface="Courier New"/>
                <a:ea typeface="Courier New"/>
                <a:cs typeface="Courier New"/>
                <a:sym typeface="Courier New"/>
              </a:rPr>
              <a:t>interface fastEthernet0/0 </a:t>
            </a:r>
            <a:endParaRPr/>
          </a:p>
          <a:p>
            <a:pPr indent="-228600" lvl="2" marL="1143000" rtl="0" algn="l">
              <a:lnSpc>
                <a:spcPct val="90000"/>
              </a:lnSpc>
              <a:spcBef>
                <a:spcPts val="320"/>
              </a:spcBef>
              <a:spcAft>
                <a:spcPts val="0"/>
              </a:spcAft>
              <a:buSzPts val="1600"/>
              <a:buChar char="•"/>
            </a:pPr>
            <a:r>
              <a:rPr lang="en-US" sz="1600">
                <a:latin typeface="Courier New"/>
                <a:ea typeface="Courier New"/>
                <a:cs typeface="Courier New"/>
                <a:sym typeface="Courier New"/>
              </a:rPr>
              <a:t>From Host, try both link-local and global</a:t>
            </a:r>
            <a:endParaRPr/>
          </a:p>
          <a:p>
            <a:pPr indent="-285750" lvl="1" marL="742950" rtl="0" algn="l">
              <a:lnSpc>
                <a:spcPct val="90000"/>
              </a:lnSpc>
              <a:spcBef>
                <a:spcPts val="400"/>
              </a:spcBef>
              <a:spcAft>
                <a:spcPts val="0"/>
              </a:spcAft>
              <a:buSzPts val="2000"/>
              <a:buChar char="–"/>
            </a:pPr>
            <a:r>
              <a:rPr lang="en-US" sz="2000">
                <a:latin typeface="Courier New"/>
                <a:ea typeface="Courier New"/>
                <a:cs typeface="Courier New"/>
                <a:sym typeface="Courier New"/>
              </a:rPr>
              <a:t>ipv6 rip process1 enable </a:t>
            </a:r>
            <a:endParaRPr sz="2000">
              <a:latin typeface="Courier New"/>
              <a:ea typeface="Courier New"/>
              <a:cs typeface="Courier New"/>
              <a:sym typeface="Courier New"/>
            </a:endParaRPr>
          </a:p>
          <a:p>
            <a:pPr indent="-139700" lvl="0" marL="342900" rtl="0" algn="l">
              <a:lnSpc>
                <a:spcPct val="90000"/>
              </a:lnSpc>
              <a:spcBef>
                <a:spcPts val="640"/>
              </a:spcBef>
              <a:spcAft>
                <a:spcPts val="0"/>
              </a:spcAft>
              <a:buSzPts val="3200"/>
              <a:buNone/>
            </a:pPr>
            <a:r>
              <a:t/>
            </a:r>
            <a:endParaRPr/>
          </a:p>
          <a:p>
            <a:pPr indent="-342900" lvl="0" marL="342900" rtl="0" algn="l">
              <a:lnSpc>
                <a:spcPct val="90000"/>
              </a:lnSpc>
              <a:spcBef>
                <a:spcPts val="640"/>
              </a:spcBef>
              <a:spcAft>
                <a:spcPts val="0"/>
              </a:spcAft>
              <a:buSzPts val="3200"/>
              <a:buChar char="•"/>
            </a:pPr>
            <a:r>
              <a:rPr lang="en-US"/>
              <a:t>Check IPv6 Routing Table</a:t>
            </a:r>
            <a:endParaRPr/>
          </a:p>
          <a:p>
            <a:pPr indent="-285750" lvl="1" marL="742950" rtl="0" algn="l">
              <a:lnSpc>
                <a:spcPct val="90000"/>
              </a:lnSpc>
              <a:spcBef>
                <a:spcPts val="400"/>
              </a:spcBef>
              <a:spcAft>
                <a:spcPts val="0"/>
              </a:spcAft>
              <a:buSzPts val="2000"/>
              <a:buChar char="–"/>
            </a:pPr>
            <a:r>
              <a:rPr lang="en-US" sz="2000">
                <a:latin typeface="Courier New"/>
                <a:ea typeface="Courier New"/>
                <a:cs typeface="Courier New"/>
                <a:sym typeface="Courier New"/>
              </a:rPr>
              <a:t>show ipv6 route </a:t>
            </a:r>
            <a:endParaRPr/>
          </a:p>
          <a:p>
            <a:pPr indent="-158750" lvl="1" marL="742950" rtl="0" algn="l">
              <a:lnSpc>
                <a:spcPct val="90000"/>
              </a:lnSpc>
              <a:spcBef>
                <a:spcPts val="400"/>
              </a:spcBef>
              <a:spcAft>
                <a:spcPts val="0"/>
              </a:spcAft>
              <a:buSzPts val="2000"/>
              <a:buNone/>
            </a:pPr>
            <a:r>
              <a:t/>
            </a:r>
            <a:endParaRPr sz="2000">
              <a:latin typeface="Courier New"/>
              <a:ea typeface="Courier New"/>
              <a:cs typeface="Courier New"/>
              <a:sym typeface="Courier New"/>
            </a:endParaRPr>
          </a:p>
          <a:p>
            <a:pPr indent="-158750" lvl="1" marL="742950" rtl="0" algn="l">
              <a:lnSpc>
                <a:spcPct val="90000"/>
              </a:lnSpc>
              <a:spcBef>
                <a:spcPts val="400"/>
              </a:spcBef>
              <a:spcAft>
                <a:spcPts val="0"/>
              </a:spcAft>
              <a:buSzPts val="2000"/>
              <a:buNone/>
            </a:pPr>
            <a:r>
              <a:t/>
            </a:r>
            <a:endParaRPr sz="2000">
              <a:latin typeface="Courier New"/>
              <a:ea typeface="Courier New"/>
              <a:cs typeface="Courier New"/>
              <a:sym typeface="Courier New"/>
            </a:endParaRPr>
          </a:p>
          <a:p>
            <a:pPr indent="-139700" lvl="0" marL="342900" rtl="0" algn="l">
              <a:lnSpc>
                <a:spcPct val="90000"/>
              </a:lnSpc>
              <a:spcBef>
                <a:spcPts val="640"/>
              </a:spcBef>
              <a:spcAft>
                <a:spcPts val="0"/>
              </a:spcAft>
              <a:buSzPts val="3200"/>
              <a:buNone/>
            </a:pPr>
            <a:r>
              <a:t/>
            </a:r>
            <a:endParaRPr>
              <a:latin typeface="Courier New"/>
              <a:ea typeface="Courier New"/>
              <a:cs typeface="Courier New"/>
              <a:sym typeface="Courier New"/>
            </a:endParaRPr>
          </a:p>
          <a:p>
            <a:pPr indent="-139700" lvl="0" marL="342900" rtl="0" algn="l">
              <a:lnSpc>
                <a:spcPct val="90000"/>
              </a:lnSpc>
              <a:spcBef>
                <a:spcPts val="640"/>
              </a:spcBef>
              <a:spcAft>
                <a:spcPts val="0"/>
              </a:spcAft>
              <a:buSzPts val="3200"/>
              <a:buNone/>
            </a:pPr>
            <a:r>
              <a:t/>
            </a:r>
            <a:endParaRPr>
              <a:latin typeface="Courier New"/>
              <a:ea typeface="Courier New"/>
              <a:cs typeface="Courier New"/>
              <a:sym typeface="Courier New"/>
            </a:endParaRPr>
          </a:p>
        </p:txBody>
      </p:sp>
      <p:sp>
        <p:nvSpPr>
          <p:cNvPr id="407" name="Google Shape;407;g6bd634e1b1_1_18"/>
          <p:cNvSpPr txBox="1"/>
          <p:nvPr>
            <p:ph type="title"/>
          </p:nvPr>
        </p:nvSpPr>
        <p:spPr>
          <a:xfrm>
            <a:off x="1775520" y="116632"/>
            <a:ext cx="7488900" cy="1080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RIPv6 Configuration</a:t>
            </a:r>
            <a:endParaRPr/>
          </a:p>
        </p:txBody>
      </p:sp>
      <p:sp>
        <p:nvSpPr>
          <p:cNvPr id="408" name="Google Shape;408;g6bd634e1b1_1_18"/>
          <p:cNvSpPr txBox="1"/>
          <p:nvPr>
            <p:ph idx="12" type="sldNum"/>
          </p:nvPr>
        </p:nvSpPr>
        <p:spPr>
          <a:xfrm>
            <a:off x="9866313" y="6661150"/>
            <a:ext cx="801600" cy="196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6bd634e1b1_1_382"/>
          <p:cNvSpPr txBox="1"/>
          <p:nvPr>
            <p:ph type="title"/>
          </p:nvPr>
        </p:nvSpPr>
        <p:spPr>
          <a:xfrm>
            <a:off x="1775520" y="116632"/>
            <a:ext cx="7488900" cy="1080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Test 4</a:t>
            </a:r>
            <a:endParaRPr/>
          </a:p>
        </p:txBody>
      </p:sp>
      <p:sp>
        <p:nvSpPr>
          <p:cNvPr id="415" name="Google Shape;415;g6bd634e1b1_1_382"/>
          <p:cNvSpPr txBox="1"/>
          <p:nvPr>
            <p:ph idx="12" type="sldNum"/>
          </p:nvPr>
        </p:nvSpPr>
        <p:spPr>
          <a:xfrm>
            <a:off x="9866313" y="6661150"/>
            <a:ext cx="801600" cy="1968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pic>
        <p:nvPicPr>
          <p:cNvPr id="416" name="Google Shape;416;g6bd634e1b1_1_382"/>
          <p:cNvPicPr preferRelativeResize="0"/>
          <p:nvPr/>
        </p:nvPicPr>
        <p:blipFill rotWithShape="1">
          <a:blip r:embed="rId3">
            <a:alphaModFix/>
          </a:blip>
          <a:srcRect b="0" l="0" r="0" t="0"/>
          <a:stretch/>
        </p:blipFill>
        <p:spPr>
          <a:xfrm>
            <a:off x="1676400" y="2416682"/>
            <a:ext cx="8839200" cy="2495550"/>
          </a:xfrm>
          <a:prstGeom prst="rect">
            <a:avLst/>
          </a:prstGeom>
          <a:noFill/>
          <a:ln>
            <a:noFill/>
          </a:ln>
        </p:spPr>
      </p:pic>
      <p:sp>
        <p:nvSpPr>
          <p:cNvPr id="417" name="Google Shape;417;g6bd634e1b1_1_382"/>
          <p:cNvSpPr txBox="1"/>
          <p:nvPr/>
        </p:nvSpPr>
        <p:spPr>
          <a:xfrm>
            <a:off x="2001600" y="2625125"/>
            <a:ext cx="2135100" cy="4215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2001:DEAD:100::1/64</a:t>
            </a:r>
            <a:endParaRPr sz="1800">
              <a:solidFill>
                <a:schemeClr val="dk1"/>
              </a:solidFill>
              <a:latin typeface="Calibri"/>
              <a:ea typeface="Calibri"/>
              <a:cs typeface="Calibri"/>
              <a:sym typeface="Calibri"/>
            </a:endParaRPr>
          </a:p>
        </p:txBody>
      </p:sp>
      <p:sp>
        <p:nvSpPr>
          <p:cNvPr id="418" name="Google Shape;418;g6bd634e1b1_1_382"/>
          <p:cNvSpPr txBox="1"/>
          <p:nvPr/>
        </p:nvSpPr>
        <p:spPr>
          <a:xfrm>
            <a:off x="7731225" y="2625125"/>
            <a:ext cx="2135100" cy="4215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2001:DEAD:200::1/64</a:t>
            </a:r>
            <a:endParaRPr sz="1800">
              <a:solidFill>
                <a:schemeClr val="dk1"/>
              </a:solidFill>
              <a:latin typeface="Calibri"/>
              <a:ea typeface="Calibri"/>
              <a:cs typeface="Calibri"/>
              <a:sym typeface="Calibri"/>
            </a:endParaRPr>
          </a:p>
        </p:txBody>
      </p:sp>
      <p:sp>
        <p:nvSpPr>
          <p:cNvPr id="419" name="Google Shape;419;g6bd634e1b1_1_382"/>
          <p:cNvSpPr txBox="1"/>
          <p:nvPr/>
        </p:nvSpPr>
        <p:spPr>
          <a:xfrm>
            <a:off x="4798550" y="3453700"/>
            <a:ext cx="2135100" cy="421500"/>
          </a:xfrm>
          <a:prstGeom prst="rect">
            <a:avLst/>
          </a:prstGeom>
          <a:noFill/>
          <a:ln>
            <a:noFill/>
          </a:ln>
        </p:spPr>
        <p:txBody>
          <a:bodyPr anchorCtr="0" anchor="t" bIns="91425" lIns="91425" spcFirstLastPara="1" rIns="91425" wrap="square" tIns="91425">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2001:DEAD:500::1/64</a:t>
            </a:r>
            <a:endParaRPr sz="1800">
              <a:solidFill>
                <a:schemeClr val="dk1"/>
              </a:solidFill>
              <a:latin typeface="Calibri"/>
              <a:ea typeface="Calibri"/>
              <a:cs typeface="Calibri"/>
              <a:sym typeface="Calibri"/>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g6bd634e1b1_1_212"/>
          <p:cNvSpPr txBox="1"/>
          <p:nvPr>
            <p:ph type="ctrTitle"/>
          </p:nvPr>
        </p:nvSpPr>
        <p:spPr>
          <a:xfrm>
            <a:off x="2209800" y="2130425"/>
            <a:ext cx="8134500" cy="1470000"/>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dk1"/>
              </a:buClr>
              <a:buSzPts val="4000"/>
              <a:buFont typeface="Calibri"/>
              <a:buNone/>
            </a:pPr>
            <a:r>
              <a:rPr lang="en-US" sz="4000"/>
              <a:t>Infrastructure QoS support</a:t>
            </a:r>
            <a:endParaRPr sz="4000"/>
          </a:p>
        </p:txBody>
      </p:sp>
      <p:sp>
        <p:nvSpPr>
          <p:cNvPr id="426" name="Google Shape;426;g6bd634e1b1_1_212"/>
          <p:cNvSpPr txBox="1"/>
          <p:nvPr/>
        </p:nvSpPr>
        <p:spPr>
          <a:xfrm>
            <a:off x="1703388" y="5516563"/>
            <a:ext cx="7680300" cy="1228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888888"/>
                </a:solidFill>
                <a:latin typeface="Calibri"/>
                <a:ea typeface="Calibri"/>
                <a:cs typeface="Calibri"/>
                <a:sym typeface="Calibri"/>
              </a:rPr>
              <a:t>Antonio Virdis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rgbClr val="888888"/>
                </a:solidFill>
                <a:latin typeface="Calibri"/>
                <a:ea typeface="Calibri"/>
                <a:cs typeface="Calibri"/>
                <a:sym typeface="Calibri"/>
              </a:rPr>
              <a:t>Assistant Professor@ University of Pisa</a:t>
            </a:r>
            <a:endParaRPr sz="2400">
              <a:solidFill>
                <a:srgbClr val="888888"/>
              </a:solidFill>
              <a:latin typeface="Calibri"/>
              <a:ea typeface="Calibri"/>
              <a:cs typeface="Calibri"/>
              <a:sym typeface="Calibri"/>
            </a:endParaRPr>
          </a:p>
          <a:p>
            <a:pPr indent="0" lvl="0" marL="0" marR="0" rtl="0" algn="l">
              <a:spcBef>
                <a:spcPts val="0"/>
              </a:spcBef>
              <a:spcAft>
                <a:spcPts val="0"/>
              </a:spcAft>
              <a:buNone/>
            </a:pPr>
            <a:r>
              <a:rPr lang="en-US" sz="1800">
                <a:solidFill>
                  <a:srgbClr val="888888"/>
                </a:solidFill>
                <a:latin typeface="Calibri"/>
                <a:ea typeface="Calibri"/>
                <a:cs typeface="Calibri"/>
                <a:sym typeface="Calibri"/>
              </a:rPr>
              <a:t>antonio.virdis@unipi.it</a:t>
            </a:r>
            <a:endParaRPr sz="1800">
              <a:solidFill>
                <a:srgbClr val="888888"/>
              </a:solidFill>
              <a:latin typeface="Calibri"/>
              <a:ea typeface="Calibri"/>
              <a:cs typeface="Calibri"/>
              <a:sym typeface="Calibri"/>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 name="Shape 430"/>
        <p:cNvGrpSpPr/>
        <p:nvPr/>
      </p:nvGrpSpPr>
      <p:grpSpPr>
        <a:xfrm>
          <a:off x="0" y="0"/>
          <a:ext cx="0" cy="0"/>
          <a:chOff x="0" y="0"/>
          <a:chExt cx="0" cy="0"/>
        </a:xfrm>
      </p:grpSpPr>
      <p:sp>
        <p:nvSpPr>
          <p:cNvPr id="431" name="Google Shape;431;g6bd634e1b1_1_218"/>
          <p:cNvSpPr txBox="1"/>
          <p:nvPr>
            <p:ph idx="12" type="sldNum"/>
          </p:nvPr>
        </p:nvSpPr>
        <p:spPr>
          <a:xfrm>
            <a:off x="9866313" y="6661150"/>
            <a:ext cx="801600" cy="1968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data.tiff" id="432" name="Google Shape;432;g6bd634e1b1_1_218"/>
          <p:cNvPicPr preferRelativeResize="0"/>
          <p:nvPr/>
        </p:nvPicPr>
        <p:blipFill rotWithShape="1">
          <a:blip r:embed="rId3">
            <a:alphaModFix/>
          </a:blip>
          <a:srcRect b="0" l="0" r="0" t="0"/>
          <a:stretch/>
        </p:blipFill>
        <p:spPr>
          <a:xfrm>
            <a:off x="1631505" y="116633"/>
            <a:ext cx="4387389" cy="3672407"/>
          </a:xfrm>
          <a:prstGeom prst="rect">
            <a:avLst/>
          </a:prstGeom>
          <a:noFill/>
          <a:ln>
            <a:noFill/>
          </a:ln>
        </p:spPr>
      </p:pic>
      <p:pic>
        <p:nvPicPr>
          <p:cNvPr descr="app.tiff" id="433" name="Google Shape;433;g6bd634e1b1_1_218"/>
          <p:cNvPicPr preferRelativeResize="0"/>
          <p:nvPr/>
        </p:nvPicPr>
        <p:blipFill rotWithShape="1">
          <a:blip r:embed="rId4">
            <a:alphaModFix/>
          </a:blip>
          <a:srcRect b="0" l="0" r="0" t="0"/>
          <a:stretch/>
        </p:blipFill>
        <p:spPr>
          <a:xfrm>
            <a:off x="4079776" y="3789041"/>
            <a:ext cx="6377622" cy="299695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g6bd634e1b1_1_224"/>
          <p:cNvSpPr txBox="1"/>
          <p:nvPr>
            <p:ph type="title"/>
          </p:nvPr>
        </p:nvSpPr>
        <p:spPr>
          <a:xfrm>
            <a:off x="1775520" y="116632"/>
            <a:ext cx="7488900" cy="108000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QoS in the Internet</a:t>
            </a:r>
            <a:endParaRPr/>
          </a:p>
        </p:txBody>
      </p:sp>
      <p:pic>
        <p:nvPicPr>
          <p:cNvPr id="439" name="Google Shape;439;g6bd634e1b1_1_224"/>
          <p:cNvPicPr preferRelativeResize="0"/>
          <p:nvPr/>
        </p:nvPicPr>
        <p:blipFill rotWithShape="1">
          <a:blip r:embed="rId3">
            <a:alphaModFix/>
          </a:blip>
          <a:srcRect b="0" l="0" r="0" t="0"/>
          <a:stretch/>
        </p:blipFill>
        <p:spPr>
          <a:xfrm>
            <a:off x="2135560" y="1700808"/>
            <a:ext cx="5080000" cy="3429000"/>
          </a:xfrm>
          <a:prstGeom prst="rect">
            <a:avLst/>
          </a:prstGeom>
          <a:noFill/>
          <a:ln>
            <a:noFill/>
          </a:ln>
        </p:spPr>
      </p:pic>
      <p:pic>
        <p:nvPicPr>
          <p:cNvPr id="440" name="Google Shape;440;g6bd634e1b1_1_224"/>
          <p:cNvPicPr preferRelativeResize="0"/>
          <p:nvPr/>
        </p:nvPicPr>
        <p:blipFill rotWithShape="1">
          <a:blip r:embed="rId4">
            <a:alphaModFix/>
          </a:blip>
          <a:srcRect b="0" l="0" r="0" t="0"/>
          <a:stretch/>
        </p:blipFill>
        <p:spPr>
          <a:xfrm>
            <a:off x="7392144" y="4653137"/>
            <a:ext cx="2822972" cy="1883487"/>
          </a:xfrm>
          <a:prstGeom prst="rect">
            <a:avLst/>
          </a:prstGeom>
          <a:noFill/>
          <a:ln>
            <a:noFill/>
          </a:ln>
        </p:spPr>
      </p:pic>
      <p:sp>
        <p:nvSpPr>
          <p:cNvPr id="441" name="Google Shape;441;g6bd634e1b1_1_224"/>
          <p:cNvSpPr txBox="1"/>
          <p:nvPr/>
        </p:nvSpPr>
        <p:spPr>
          <a:xfrm>
            <a:off x="2495600" y="5301208"/>
            <a:ext cx="3816300" cy="1200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E.g. VoIP requires packets to be delivered with a delay which is in the worst case in the order of 150ms one-way</a:t>
            </a:r>
            <a:endParaRPr sz="1800">
              <a:solidFill>
                <a:schemeClr val="dk1"/>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ph type="ctrTitle"/>
          </p:nvPr>
        </p:nvSpPr>
        <p:spPr>
          <a:xfrm>
            <a:off x="2209800" y="2130426"/>
            <a:ext cx="8134350" cy="1470025"/>
          </a:xfrm>
          <a:prstGeom prst="rect">
            <a:avLst/>
          </a:prstGeom>
          <a:noFill/>
          <a:ln>
            <a:noFill/>
          </a:ln>
        </p:spPr>
        <p:txBody>
          <a:bodyPr anchorCtr="0" anchor="b" bIns="45700" lIns="91425" spcFirstLastPara="1" rIns="91425" wrap="square" tIns="45700">
            <a:noAutofit/>
          </a:bodyPr>
          <a:lstStyle/>
          <a:p>
            <a:pPr indent="0" lvl="0" marL="0" rtl="0" algn="r">
              <a:lnSpc>
                <a:spcPct val="90000"/>
              </a:lnSpc>
              <a:spcBef>
                <a:spcPts val="0"/>
              </a:spcBef>
              <a:spcAft>
                <a:spcPts val="0"/>
              </a:spcAft>
              <a:buClr>
                <a:schemeClr val="dk1"/>
              </a:buClr>
              <a:buSzPts val="4000"/>
              <a:buFont typeface="Calibri"/>
              <a:buNone/>
            </a:pPr>
            <a:r>
              <a:rPr lang="en-US" sz="4000"/>
              <a:t>Cisco IOS: Basic commands</a:t>
            </a:r>
            <a:endParaRPr sz="4000"/>
          </a:p>
        </p:txBody>
      </p:sp>
      <p:sp>
        <p:nvSpPr>
          <p:cNvPr id="122" name="Google Shape;122;p4"/>
          <p:cNvSpPr txBox="1"/>
          <p:nvPr/>
        </p:nvSpPr>
        <p:spPr>
          <a:xfrm>
            <a:off x="1703389" y="5516564"/>
            <a:ext cx="7680325" cy="1228725"/>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2400">
                <a:solidFill>
                  <a:srgbClr val="888888"/>
                </a:solidFill>
                <a:latin typeface="Calibri"/>
                <a:ea typeface="Calibri"/>
                <a:cs typeface="Calibri"/>
                <a:sym typeface="Calibri"/>
              </a:rPr>
              <a:t>Antonio Virdis</a:t>
            </a:r>
            <a:endParaRPr sz="1800">
              <a:solidFill>
                <a:schemeClr val="dk1"/>
              </a:solidFill>
              <a:latin typeface="Calibri"/>
              <a:ea typeface="Calibri"/>
              <a:cs typeface="Calibri"/>
              <a:sym typeface="Calibri"/>
            </a:endParaRPr>
          </a:p>
          <a:p>
            <a:pPr indent="0" lvl="0" marL="0" marR="0" rtl="0" algn="l">
              <a:spcBef>
                <a:spcPts val="0"/>
              </a:spcBef>
              <a:spcAft>
                <a:spcPts val="0"/>
              </a:spcAft>
              <a:buNone/>
            </a:pPr>
            <a:r>
              <a:rPr lang="en-US" sz="2400">
                <a:solidFill>
                  <a:srgbClr val="888888"/>
                </a:solidFill>
                <a:latin typeface="Calibri"/>
                <a:ea typeface="Calibri"/>
                <a:cs typeface="Calibri"/>
                <a:sym typeface="Calibri"/>
              </a:rPr>
              <a:t>Assistant Professor@ University of Pisa</a:t>
            </a:r>
            <a:endParaRPr sz="2400">
              <a:solidFill>
                <a:srgbClr val="888888"/>
              </a:solidFill>
              <a:latin typeface="Calibri"/>
              <a:ea typeface="Calibri"/>
              <a:cs typeface="Calibri"/>
              <a:sym typeface="Calibri"/>
            </a:endParaRPr>
          </a:p>
          <a:p>
            <a:pPr indent="0" lvl="0" marL="0" marR="0" rtl="0" algn="l">
              <a:spcBef>
                <a:spcPts val="0"/>
              </a:spcBef>
              <a:spcAft>
                <a:spcPts val="0"/>
              </a:spcAft>
              <a:buNone/>
            </a:pPr>
            <a:r>
              <a:rPr lang="en-US" sz="1800">
                <a:solidFill>
                  <a:srgbClr val="888888"/>
                </a:solidFill>
                <a:latin typeface="Calibri"/>
                <a:ea typeface="Calibri"/>
                <a:cs typeface="Calibri"/>
                <a:sym typeface="Calibri"/>
              </a:rPr>
              <a:t>antonio.virdis@unipi.it</a:t>
            </a:r>
            <a:endParaRPr sz="1800">
              <a:solidFill>
                <a:srgbClr val="888888"/>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5"/>
          <p:cNvSpPr txBox="1"/>
          <p:nvPr>
            <p:ph type="title"/>
          </p:nvPr>
        </p:nvSpPr>
        <p:spPr>
          <a:xfrm>
            <a:off x="1775520" y="116632"/>
            <a:ext cx="8280920" cy="108012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03366"/>
              </a:buClr>
              <a:buSzPts val="1400"/>
              <a:buFont typeface="Calibri"/>
              <a:buNone/>
            </a:pPr>
            <a:r>
              <a:rPr lang="en-US" sz="3959"/>
              <a:t>Routers are “specialized” computers</a:t>
            </a:r>
            <a:endParaRPr sz="3959"/>
          </a:p>
        </p:txBody>
      </p:sp>
      <p:sp>
        <p:nvSpPr>
          <p:cNvPr id="129" name="Google Shape;129;p5"/>
          <p:cNvSpPr txBox="1"/>
          <p:nvPr>
            <p:ph idx="12" type="sldNum"/>
          </p:nvPr>
        </p:nvSpPr>
        <p:spPr>
          <a:xfrm>
            <a:off x="9866314" y="6661150"/>
            <a:ext cx="801687" cy="19685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grpSp>
        <p:nvGrpSpPr>
          <p:cNvPr id="130" name="Google Shape;130;p5"/>
          <p:cNvGrpSpPr/>
          <p:nvPr/>
        </p:nvGrpSpPr>
        <p:grpSpPr>
          <a:xfrm>
            <a:off x="1600224" y="1916833"/>
            <a:ext cx="8960272" cy="4018865"/>
            <a:chOff x="4216" y="2046650"/>
            <a:chExt cx="8960272" cy="4018865"/>
          </a:xfrm>
        </p:grpSpPr>
        <p:pic>
          <p:nvPicPr>
            <p:cNvPr id="131" name="Google Shape;131;p5"/>
            <p:cNvPicPr preferRelativeResize="0"/>
            <p:nvPr/>
          </p:nvPicPr>
          <p:blipFill rotWithShape="1">
            <a:blip r:embed="rId3">
              <a:alphaModFix/>
            </a:blip>
            <a:srcRect b="0" l="0" r="0" t="0"/>
            <a:stretch/>
          </p:blipFill>
          <p:spPr>
            <a:xfrm>
              <a:off x="4216" y="2046650"/>
              <a:ext cx="8960272" cy="1958414"/>
            </a:xfrm>
            <a:prstGeom prst="rect">
              <a:avLst/>
            </a:prstGeom>
            <a:noFill/>
            <a:ln>
              <a:noFill/>
            </a:ln>
          </p:spPr>
        </p:pic>
        <p:pic>
          <p:nvPicPr>
            <p:cNvPr id="132" name="Google Shape;132;p5"/>
            <p:cNvPicPr preferRelativeResize="0"/>
            <p:nvPr/>
          </p:nvPicPr>
          <p:blipFill rotWithShape="1">
            <a:blip r:embed="rId4">
              <a:alphaModFix/>
            </a:blip>
            <a:srcRect b="0" l="0" r="0" t="0"/>
            <a:stretch/>
          </p:blipFill>
          <p:spPr>
            <a:xfrm>
              <a:off x="4216" y="3789040"/>
              <a:ext cx="8960271" cy="2276475"/>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6"/>
          <p:cNvSpPr txBox="1"/>
          <p:nvPr>
            <p:ph type="title"/>
          </p:nvPr>
        </p:nvSpPr>
        <p:spPr>
          <a:xfrm>
            <a:off x="1775520" y="116632"/>
            <a:ext cx="8280920" cy="1080120"/>
          </a:xfrm>
          <a:prstGeom prst="rect">
            <a:avLst/>
          </a:prstGeom>
          <a:noFill/>
          <a:ln>
            <a:noFill/>
          </a:ln>
        </p:spPr>
        <p:txBody>
          <a:bodyPr anchorCtr="0" anchor="b" bIns="45700" lIns="91425" spcFirstLastPara="1" rIns="91425" wrap="square" tIns="45700">
            <a:normAutofit/>
          </a:bodyPr>
          <a:lstStyle/>
          <a:p>
            <a:pPr indent="0" lvl="0" marL="0" marR="0" rtl="0" algn="l">
              <a:lnSpc>
                <a:spcPct val="90000"/>
              </a:lnSpc>
              <a:spcBef>
                <a:spcPts val="0"/>
              </a:spcBef>
              <a:spcAft>
                <a:spcPts val="0"/>
              </a:spcAft>
              <a:buClr>
                <a:srgbClr val="003366"/>
              </a:buClr>
              <a:buSzPts val="1400"/>
              <a:buFont typeface="Calibri"/>
              <a:buNone/>
            </a:pPr>
            <a:r>
              <a:rPr lang="en-US"/>
              <a:t>From small to big</a:t>
            </a:r>
            <a:endParaRPr/>
          </a:p>
        </p:txBody>
      </p:sp>
      <p:sp>
        <p:nvSpPr>
          <p:cNvPr id="139" name="Google Shape;139;p6"/>
          <p:cNvSpPr txBox="1"/>
          <p:nvPr>
            <p:ph idx="12" type="sldNum"/>
          </p:nvPr>
        </p:nvSpPr>
        <p:spPr>
          <a:xfrm>
            <a:off x="9866314" y="6661150"/>
            <a:ext cx="801687" cy="19685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pic>
        <p:nvPicPr>
          <p:cNvPr descr="http://www.cisco1900router.com/wp-content/uploads/2013/11/Cisco-switches-comparison.gif" id="140" name="Google Shape;140;p6"/>
          <p:cNvPicPr preferRelativeResize="0"/>
          <p:nvPr/>
        </p:nvPicPr>
        <p:blipFill rotWithShape="1">
          <a:blip r:embed="rId3">
            <a:alphaModFix/>
          </a:blip>
          <a:srcRect b="0" l="0" r="0" t="0"/>
          <a:stretch/>
        </p:blipFill>
        <p:spPr>
          <a:xfrm>
            <a:off x="3647728" y="2348881"/>
            <a:ext cx="4680520" cy="3865693"/>
          </a:xfrm>
          <a:prstGeom prst="rect">
            <a:avLst/>
          </a:prstGeom>
          <a:noFill/>
          <a:ln>
            <a:noFill/>
          </a:ln>
        </p:spPr>
      </p:pic>
      <p:pic>
        <p:nvPicPr>
          <p:cNvPr descr="https://www.informaticashop.com.br/media/catalog/product/cache/1/thumbnail/9df78eab33525d08d6e5fb8d27136e95/r/o/roteador_vpn_rv082_dual_wan_-_cisco_-_rv082-br.jpg" id="141" name="Google Shape;141;p6"/>
          <p:cNvPicPr preferRelativeResize="0"/>
          <p:nvPr/>
        </p:nvPicPr>
        <p:blipFill rotWithShape="1">
          <a:blip r:embed="rId4">
            <a:alphaModFix/>
          </a:blip>
          <a:srcRect b="0" l="0" r="0" t="0"/>
          <a:stretch/>
        </p:blipFill>
        <p:spPr>
          <a:xfrm>
            <a:off x="1784594" y="6039856"/>
            <a:ext cx="1584176" cy="621294"/>
          </a:xfrm>
          <a:prstGeom prst="rect">
            <a:avLst/>
          </a:prstGeom>
          <a:noFill/>
          <a:ln>
            <a:noFill/>
          </a:ln>
        </p:spPr>
      </p:pic>
      <p:pic>
        <p:nvPicPr>
          <p:cNvPr descr="http://www.psc.edu/publicinfo/news/2004/images/cisco-01.jpg" id="142" name="Google Shape;142;p6"/>
          <p:cNvPicPr preferRelativeResize="0"/>
          <p:nvPr/>
        </p:nvPicPr>
        <p:blipFill rotWithShape="1">
          <a:blip r:embed="rId5">
            <a:alphaModFix/>
          </a:blip>
          <a:srcRect b="0" l="0" r="0" t="0"/>
          <a:stretch/>
        </p:blipFill>
        <p:spPr>
          <a:xfrm>
            <a:off x="8616280" y="1700809"/>
            <a:ext cx="1905000" cy="3629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7"/>
          <p:cNvSpPr txBox="1"/>
          <p:nvPr>
            <p:ph idx="1" type="body"/>
          </p:nvPr>
        </p:nvSpPr>
        <p:spPr>
          <a:xfrm>
            <a:off x="1775520" y="1600200"/>
            <a:ext cx="8435280" cy="4925144"/>
          </a:xfrm>
          <a:prstGeom prst="rect">
            <a:avLst/>
          </a:prstGeom>
          <a:noFill/>
          <a:ln>
            <a:noFill/>
          </a:ln>
        </p:spPr>
        <p:txBody>
          <a:bodyPr anchorCtr="0" anchor="t" bIns="45700" lIns="91425" spcFirstLastPara="1" rIns="91425" wrap="square" tIns="45700">
            <a:noAutofit/>
          </a:bodyPr>
          <a:lstStyle/>
          <a:p>
            <a:pPr indent="-342900" lvl="0" marL="342900" rtl="0" algn="l">
              <a:lnSpc>
                <a:spcPct val="90000"/>
              </a:lnSpc>
              <a:spcBef>
                <a:spcPts val="0"/>
              </a:spcBef>
              <a:spcAft>
                <a:spcPts val="0"/>
              </a:spcAft>
              <a:buSzPts val="3200"/>
              <a:buChar char="•"/>
            </a:pPr>
            <a:r>
              <a:rPr lang="en-US"/>
              <a:t>Cisco Internetwork Operating System (IOS)</a:t>
            </a:r>
            <a:endParaRPr/>
          </a:p>
          <a:p>
            <a:pPr indent="-342900" lvl="0" marL="342900" rtl="0" algn="l">
              <a:lnSpc>
                <a:spcPct val="90000"/>
              </a:lnSpc>
              <a:spcBef>
                <a:spcPts val="640"/>
              </a:spcBef>
              <a:spcAft>
                <a:spcPts val="0"/>
              </a:spcAft>
              <a:buSzPts val="3200"/>
              <a:buChar char="•"/>
            </a:pPr>
            <a:r>
              <a:rPr lang="en-US"/>
              <a:t>Juniper Network Operating System (Junos)</a:t>
            </a:r>
            <a:endParaRPr/>
          </a:p>
          <a:p>
            <a:pPr indent="-342900" lvl="0" marL="342900" rtl="0" algn="l">
              <a:lnSpc>
                <a:spcPct val="90000"/>
              </a:lnSpc>
              <a:spcBef>
                <a:spcPts val="640"/>
              </a:spcBef>
              <a:spcAft>
                <a:spcPts val="0"/>
              </a:spcAft>
              <a:buSzPts val="3200"/>
              <a:buChar char="•"/>
            </a:pPr>
            <a:r>
              <a:rPr lang="en-US"/>
              <a:t>…</a:t>
            </a:r>
            <a:endParaRPr/>
          </a:p>
        </p:txBody>
      </p:sp>
      <p:sp>
        <p:nvSpPr>
          <p:cNvPr id="149" name="Google Shape;149;p7"/>
          <p:cNvSpPr txBox="1"/>
          <p:nvPr>
            <p:ph type="title"/>
          </p:nvPr>
        </p:nvSpPr>
        <p:spPr>
          <a:xfrm>
            <a:off x="1775520" y="116632"/>
            <a:ext cx="7488832" cy="108012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The operating system</a:t>
            </a:r>
            <a:endParaRPr/>
          </a:p>
        </p:txBody>
      </p:sp>
      <p:sp>
        <p:nvSpPr>
          <p:cNvPr id="150" name="Google Shape;150;p7"/>
          <p:cNvSpPr txBox="1"/>
          <p:nvPr>
            <p:ph idx="12" type="sldNum"/>
          </p:nvPr>
        </p:nvSpPr>
        <p:spPr>
          <a:xfrm>
            <a:off x="9866314" y="6661150"/>
            <a:ext cx="801687" cy="19685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pic>
        <p:nvPicPr>
          <p:cNvPr id="151" name="Google Shape;151;p7"/>
          <p:cNvPicPr preferRelativeResize="0"/>
          <p:nvPr/>
        </p:nvPicPr>
        <p:blipFill rotWithShape="1">
          <a:blip r:embed="rId3">
            <a:alphaModFix/>
          </a:blip>
          <a:srcRect b="0" l="0" r="0" t="11467"/>
          <a:stretch/>
        </p:blipFill>
        <p:spPr>
          <a:xfrm>
            <a:off x="4079776" y="2924944"/>
            <a:ext cx="5963244" cy="337616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36"/>
          <p:cNvSpPr txBox="1"/>
          <p:nvPr>
            <p:ph type="title"/>
          </p:nvPr>
        </p:nvSpPr>
        <p:spPr>
          <a:xfrm>
            <a:off x="335360" y="116632"/>
            <a:ext cx="9985109" cy="108012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Nodes configuration</a:t>
            </a:r>
            <a:endParaRPr/>
          </a:p>
        </p:txBody>
      </p:sp>
      <p:sp>
        <p:nvSpPr>
          <p:cNvPr id="157" name="Google Shape;157;p36"/>
          <p:cNvSpPr txBox="1"/>
          <p:nvPr>
            <p:ph idx="12" type="sldNum"/>
          </p:nvPr>
        </p:nvSpPr>
        <p:spPr>
          <a:xfrm>
            <a:off x="11123085" y="6661150"/>
            <a:ext cx="1068916" cy="19685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pic>
        <p:nvPicPr>
          <p:cNvPr descr="Server" id="158" name="Google Shape;158;p36"/>
          <p:cNvPicPr preferRelativeResize="0"/>
          <p:nvPr/>
        </p:nvPicPr>
        <p:blipFill rotWithShape="1">
          <a:blip r:embed="rId3">
            <a:alphaModFix/>
          </a:blip>
          <a:srcRect b="0" l="0" r="0" t="0"/>
          <a:stretch/>
        </p:blipFill>
        <p:spPr>
          <a:xfrm>
            <a:off x="2722606" y="4479324"/>
            <a:ext cx="914400" cy="914400"/>
          </a:xfrm>
          <a:prstGeom prst="rect">
            <a:avLst/>
          </a:prstGeom>
          <a:noFill/>
          <a:ln>
            <a:noFill/>
          </a:ln>
        </p:spPr>
      </p:pic>
      <p:pic>
        <p:nvPicPr>
          <p:cNvPr descr="Server" id="159" name="Google Shape;159;p36"/>
          <p:cNvPicPr preferRelativeResize="0"/>
          <p:nvPr/>
        </p:nvPicPr>
        <p:blipFill rotWithShape="1">
          <a:blip r:embed="rId4">
            <a:alphaModFix/>
          </a:blip>
          <a:srcRect b="0" l="0" r="0" t="0"/>
          <a:stretch/>
        </p:blipFill>
        <p:spPr>
          <a:xfrm>
            <a:off x="5638800" y="4022124"/>
            <a:ext cx="914400" cy="914400"/>
          </a:xfrm>
          <a:prstGeom prst="rect">
            <a:avLst/>
          </a:prstGeom>
          <a:noFill/>
          <a:ln>
            <a:noFill/>
          </a:ln>
        </p:spPr>
      </p:pic>
      <p:pic>
        <p:nvPicPr>
          <p:cNvPr descr="Server" id="160" name="Google Shape;160;p36"/>
          <p:cNvPicPr preferRelativeResize="0"/>
          <p:nvPr/>
        </p:nvPicPr>
        <p:blipFill rotWithShape="1">
          <a:blip r:embed="rId4">
            <a:alphaModFix/>
          </a:blip>
          <a:srcRect b="0" l="0" r="0" t="0"/>
          <a:stretch/>
        </p:blipFill>
        <p:spPr>
          <a:xfrm>
            <a:off x="8468497" y="4639962"/>
            <a:ext cx="914400" cy="914400"/>
          </a:xfrm>
          <a:prstGeom prst="rect">
            <a:avLst/>
          </a:prstGeom>
          <a:noFill/>
          <a:ln>
            <a:noFill/>
          </a:ln>
        </p:spPr>
      </p:pic>
      <p:pic>
        <p:nvPicPr>
          <p:cNvPr descr="Utente" id="161" name="Google Shape;161;p36"/>
          <p:cNvPicPr preferRelativeResize="0"/>
          <p:nvPr/>
        </p:nvPicPr>
        <p:blipFill rotWithShape="1">
          <a:blip r:embed="rId5">
            <a:alphaModFix/>
          </a:blip>
          <a:srcRect b="0" l="0" r="0" t="0"/>
          <a:stretch/>
        </p:blipFill>
        <p:spPr>
          <a:xfrm>
            <a:off x="5638800" y="1546757"/>
            <a:ext cx="914400" cy="914400"/>
          </a:xfrm>
          <a:prstGeom prst="rect">
            <a:avLst/>
          </a:prstGeom>
          <a:noFill/>
          <a:ln>
            <a:noFill/>
          </a:ln>
        </p:spPr>
      </p:pic>
      <p:cxnSp>
        <p:nvCxnSpPr>
          <p:cNvPr id="162" name="Google Shape;162;p36"/>
          <p:cNvCxnSpPr/>
          <p:nvPr/>
        </p:nvCxnSpPr>
        <p:spPr>
          <a:xfrm flipH="1" rot="10800000">
            <a:off x="3509319" y="4794422"/>
            <a:ext cx="2236573" cy="457200"/>
          </a:xfrm>
          <a:prstGeom prst="straightConnector1">
            <a:avLst/>
          </a:prstGeom>
          <a:noFill/>
          <a:ln cap="flat" cmpd="sng" w="57150">
            <a:solidFill>
              <a:schemeClr val="dk1"/>
            </a:solidFill>
            <a:prstDash val="solid"/>
            <a:miter lim="800000"/>
            <a:headEnd len="sm" w="sm" type="none"/>
            <a:tailEnd len="sm" w="sm" type="none"/>
          </a:ln>
        </p:spPr>
      </p:cxnSp>
      <p:cxnSp>
        <p:nvCxnSpPr>
          <p:cNvPr id="163" name="Google Shape;163;p36"/>
          <p:cNvCxnSpPr/>
          <p:nvPr/>
        </p:nvCxnSpPr>
        <p:spPr>
          <a:xfrm>
            <a:off x="6400800" y="4806778"/>
            <a:ext cx="2224216" cy="593126"/>
          </a:xfrm>
          <a:prstGeom prst="straightConnector1">
            <a:avLst/>
          </a:prstGeom>
          <a:noFill/>
          <a:ln cap="flat" cmpd="sng" w="57150">
            <a:solidFill>
              <a:schemeClr val="dk1"/>
            </a:solidFill>
            <a:prstDash val="solid"/>
            <a:miter lim="800000"/>
            <a:headEnd len="sm" w="sm" type="none"/>
            <a:tailEnd len="sm" w="sm" type="none"/>
          </a:ln>
        </p:spPr>
      </p:cxnSp>
      <p:sp>
        <p:nvSpPr>
          <p:cNvPr id="164" name="Google Shape;164;p36"/>
          <p:cNvSpPr txBox="1"/>
          <p:nvPr/>
        </p:nvSpPr>
        <p:spPr>
          <a:xfrm>
            <a:off x="5179633" y="1196752"/>
            <a:ext cx="16289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Network admin</a:t>
            </a:r>
            <a:endParaRPr/>
          </a:p>
        </p:txBody>
      </p:sp>
      <p:pic>
        <p:nvPicPr>
          <p:cNvPr descr="Server" id="165" name="Google Shape;165;p36"/>
          <p:cNvPicPr preferRelativeResize="0"/>
          <p:nvPr/>
        </p:nvPicPr>
        <p:blipFill rotWithShape="1">
          <a:blip r:embed="rId4">
            <a:alphaModFix/>
          </a:blip>
          <a:srcRect b="0" l="0" r="0" t="0"/>
          <a:stretch/>
        </p:blipFill>
        <p:spPr>
          <a:xfrm>
            <a:off x="5595552" y="5418438"/>
            <a:ext cx="914400" cy="914400"/>
          </a:xfrm>
          <a:prstGeom prst="rect">
            <a:avLst/>
          </a:prstGeom>
          <a:noFill/>
          <a:ln>
            <a:noFill/>
          </a:ln>
        </p:spPr>
      </p:pic>
      <p:cxnSp>
        <p:nvCxnSpPr>
          <p:cNvPr id="166" name="Google Shape;166;p36"/>
          <p:cNvCxnSpPr/>
          <p:nvPr/>
        </p:nvCxnSpPr>
        <p:spPr>
          <a:xfrm>
            <a:off x="3496962" y="5251622"/>
            <a:ext cx="2236573" cy="963827"/>
          </a:xfrm>
          <a:prstGeom prst="straightConnector1">
            <a:avLst/>
          </a:prstGeom>
          <a:noFill/>
          <a:ln cap="flat" cmpd="sng" w="57150">
            <a:solidFill>
              <a:schemeClr val="dk1"/>
            </a:solidFill>
            <a:prstDash val="solid"/>
            <a:miter lim="800000"/>
            <a:headEnd len="sm" w="sm" type="none"/>
            <a:tailEnd len="sm" w="sm" type="non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8"/>
          <p:cNvSpPr txBox="1"/>
          <p:nvPr>
            <p:ph type="title"/>
          </p:nvPr>
        </p:nvSpPr>
        <p:spPr>
          <a:xfrm>
            <a:off x="1775520" y="116632"/>
            <a:ext cx="7488832" cy="1080120"/>
          </a:xfrm>
          <a:prstGeom prst="rect">
            <a:avLst/>
          </a:prstGeom>
          <a:noFill/>
          <a:ln>
            <a:noFill/>
          </a:ln>
        </p:spPr>
        <p:txBody>
          <a:bodyPr anchorCtr="0" anchor="b" bIns="45700" lIns="91425" spcFirstLastPara="1" rIns="91425" wrap="square" tIns="45700">
            <a:noAutofit/>
          </a:bodyPr>
          <a:lstStyle/>
          <a:p>
            <a:pPr indent="0" lvl="0" marL="0" marR="0" rtl="0" algn="l">
              <a:lnSpc>
                <a:spcPct val="90000"/>
              </a:lnSpc>
              <a:spcBef>
                <a:spcPts val="0"/>
              </a:spcBef>
              <a:spcAft>
                <a:spcPts val="0"/>
              </a:spcAft>
              <a:buClr>
                <a:srgbClr val="003366"/>
              </a:buClr>
              <a:buSzPts val="1400"/>
              <a:buFont typeface="Calibri"/>
              <a:buNone/>
            </a:pPr>
            <a:r>
              <a:rPr lang="en-US"/>
              <a:t>Cisco IOS modes</a:t>
            </a:r>
            <a:endParaRPr/>
          </a:p>
        </p:txBody>
      </p:sp>
      <p:sp>
        <p:nvSpPr>
          <p:cNvPr id="173" name="Google Shape;173;p8"/>
          <p:cNvSpPr txBox="1"/>
          <p:nvPr>
            <p:ph idx="12" type="sldNum"/>
          </p:nvPr>
        </p:nvSpPr>
        <p:spPr>
          <a:xfrm>
            <a:off x="9866314" y="6661150"/>
            <a:ext cx="801687" cy="19685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rgbClr val="888888"/>
              </a:buClr>
              <a:buSzPts val="1200"/>
              <a:buFont typeface="Calibri"/>
              <a:buNone/>
            </a:pPr>
            <a:fld id="{00000000-1234-1234-1234-123412341234}" type="slidenum">
              <a:rPr lang="en-US"/>
              <a:t>‹#›</a:t>
            </a:fld>
            <a:endParaRPr/>
          </a:p>
        </p:txBody>
      </p:sp>
      <p:grpSp>
        <p:nvGrpSpPr>
          <p:cNvPr id="174" name="Google Shape;174;p8"/>
          <p:cNvGrpSpPr/>
          <p:nvPr/>
        </p:nvGrpSpPr>
        <p:grpSpPr>
          <a:xfrm>
            <a:off x="3287689" y="1556793"/>
            <a:ext cx="5584927" cy="5040559"/>
            <a:chOff x="827584" y="188640"/>
            <a:chExt cx="7419975" cy="6696744"/>
          </a:xfrm>
        </p:grpSpPr>
        <p:pic>
          <p:nvPicPr>
            <p:cNvPr id="175" name="Google Shape;175;p8"/>
            <p:cNvPicPr preferRelativeResize="0"/>
            <p:nvPr/>
          </p:nvPicPr>
          <p:blipFill rotWithShape="1">
            <a:blip r:embed="rId3">
              <a:alphaModFix/>
            </a:blip>
            <a:srcRect b="0" l="0" r="0" t="0"/>
            <a:stretch/>
          </p:blipFill>
          <p:spPr>
            <a:xfrm>
              <a:off x="827584" y="2637234"/>
              <a:ext cx="7410450" cy="4248150"/>
            </a:xfrm>
            <a:prstGeom prst="rect">
              <a:avLst/>
            </a:prstGeom>
            <a:noFill/>
            <a:ln>
              <a:noFill/>
            </a:ln>
          </p:spPr>
        </p:pic>
        <p:pic>
          <p:nvPicPr>
            <p:cNvPr id="176" name="Google Shape;176;p8"/>
            <p:cNvPicPr preferRelativeResize="0"/>
            <p:nvPr/>
          </p:nvPicPr>
          <p:blipFill rotWithShape="1">
            <a:blip r:embed="rId4">
              <a:alphaModFix/>
            </a:blip>
            <a:srcRect b="0" l="0" r="0" t="0"/>
            <a:stretch/>
          </p:blipFill>
          <p:spPr>
            <a:xfrm>
              <a:off x="827584" y="188640"/>
              <a:ext cx="7419975" cy="2466975"/>
            </a:xfrm>
            <a:prstGeom prst="rect">
              <a:avLst/>
            </a:prstGeom>
            <a:noFill/>
            <a:ln>
              <a:noFill/>
            </a:ln>
          </p:spPr>
        </p:pic>
      </p:grpSp>
    </p:spTree>
  </p:cSld>
  <p:clrMapOvr>
    <a:masterClrMapping/>
  </p:clrMapOvr>
</p:sld>
</file>

<file path=ppt/theme/theme1.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i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5CFE7E1E48E95F4197569AA1EADC1B79" ma:contentTypeVersion="0" ma:contentTypeDescription="Creare un nuovo documento." ma:contentTypeScope="" ma:versionID="56044e41a8b7f7cd1df7777c88098d90">
  <xsd:schema xmlns:xsd="http://www.w3.org/2001/XMLSchema" xmlns:xs="http://www.w3.org/2001/XMLSchema" xmlns:p="http://schemas.microsoft.com/office/2006/metadata/properties" targetNamespace="http://schemas.microsoft.com/office/2006/metadata/properties" ma:root="true" ma:fieldsID="afea9b2fbf922795d328deade55af85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i contenuto"/>
        <xsd:element ref="dc:title" minOccurs="0" maxOccurs="1" ma:index="4" ma:displayName="Tito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C9C9200-28B3-42E9-83B4-96BD62162119}"/>
</file>

<file path=customXml/itemProps2.xml><?xml version="1.0" encoding="utf-8"?>
<ds:datastoreItem xmlns:ds="http://schemas.openxmlformats.org/officeDocument/2006/customXml" ds:itemID="{DDC011D9-6369-462E-BFF9-E6D51119E8BB}"/>
</file>

<file path=customXml/itemProps3.xml><?xml version="1.0" encoding="utf-8"?>
<ds:datastoreItem xmlns:ds="http://schemas.openxmlformats.org/officeDocument/2006/customXml" ds:itemID="{79154F6E-0D92-462C-9F45-A307365F1339}"/>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mingozzi</dc:creator>
  <dcterms:created xsi:type="dcterms:W3CDTF">2011-04-12T09:25:07Z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0x0101005CFE7E1E48E95F4197569AA1EADC1B79</vt:lpwstr>
  </property>
</Properties>
</file>